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56" r:id="rId2"/>
    <p:sldId id="257" r:id="rId3"/>
    <p:sldId id="258" r:id="rId4"/>
    <p:sldId id="275" r:id="rId5"/>
    <p:sldId id="276" r:id="rId6"/>
    <p:sldId id="277" r:id="rId7"/>
    <p:sldId id="278" r:id="rId8"/>
    <p:sldId id="279" r:id="rId9"/>
    <p:sldId id="280" r:id="rId10"/>
    <p:sldId id="281" r:id="rId11"/>
    <p:sldId id="282" r:id="rId12"/>
    <p:sldId id="259" r:id="rId13"/>
    <p:sldId id="261" r:id="rId14"/>
    <p:sldId id="263" r:id="rId15"/>
    <p:sldId id="264" r:id="rId16"/>
    <p:sldId id="265" r:id="rId17"/>
    <p:sldId id="266" r:id="rId18"/>
    <p:sldId id="267" r:id="rId19"/>
    <p:sldId id="268" r:id="rId20"/>
    <p:sldId id="269" r:id="rId21"/>
    <p:sldId id="284" r:id="rId22"/>
    <p:sldId id="285" r:id="rId23"/>
    <p:sldId id="286" r:id="rId24"/>
    <p:sldId id="283" r:id="rId25"/>
    <p:sldId id="270" r:id="rId26"/>
    <p:sldId id="272" r:id="rId27"/>
    <p:sldId id="273" r:id="rId28"/>
    <p:sldId id="28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7389" autoAdjust="0"/>
    <p:restoredTop sz="94660"/>
  </p:normalViewPr>
  <p:slideViewPr>
    <p:cSldViewPr snapToGrid="0">
      <p:cViewPr varScale="1">
        <p:scale>
          <a:sx n="87" d="100"/>
          <a:sy n="87" d="100"/>
        </p:scale>
        <p:origin x="64"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10/13/2022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030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10/13/2022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313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10/13/2022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924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10/13/2022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299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10/13/2022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346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10/13/2022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389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10/13/2022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673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10/13/2022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795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10/13/2022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6006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10/13/2022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905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10/13/2022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375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10/13/2022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56747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Video 38">
            <a:extLst>
              <a:ext uri="{FF2B5EF4-FFF2-40B4-BE49-F238E27FC236}">
                <a16:creationId xmlns:a16="http://schemas.microsoft.com/office/drawing/2014/main" id="{D671E1F3-BB7E-293E-847A-ED705F0C4D0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1997" cy="6858022"/>
          </a:xfrm>
          <a:prstGeom prst="rect">
            <a:avLst/>
          </a:prstGeom>
        </p:spPr>
      </p:pic>
      <p:sp>
        <p:nvSpPr>
          <p:cNvPr id="42" name="Rectangle 4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F2817-F486-78DF-37A4-7A3B4C0E5CE1}"/>
              </a:ext>
            </a:extLst>
          </p:cNvPr>
          <p:cNvSpPr>
            <a:spLocks noGrp="1"/>
          </p:cNvSpPr>
          <p:nvPr>
            <p:ph type="ctrTitle"/>
          </p:nvPr>
        </p:nvSpPr>
        <p:spPr>
          <a:xfrm>
            <a:off x="6096006" y="643467"/>
            <a:ext cx="5452529" cy="3569242"/>
          </a:xfrm>
        </p:spPr>
        <p:txBody>
          <a:bodyPr anchor="t">
            <a:normAutofit/>
          </a:bodyPr>
          <a:lstStyle/>
          <a:p>
            <a:pPr algn="r"/>
            <a:r>
              <a:rPr lang="en-CA" sz="6000" dirty="0">
                <a:solidFill>
                  <a:schemeClr val="bg1"/>
                </a:solidFill>
              </a:rPr>
              <a:t>Commercial </a:t>
            </a:r>
            <a:r>
              <a:rPr lang="en-CA" sz="6000">
                <a:solidFill>
                  <a:schemeClr val="bg1"/>
                </a:solidFill>
              </a:rPr>
              <a:t>Real Estate Historical </a:t>
            </a:r>
            <a:r>
              <a:rPr lang="en-CA" sz="6000" dirty="0">
                <a:solidFill>
                  <a:schemeClr val="bg1"/>
                </a:solidFill>
              </a:rPr>
              <a:t>Analysis</a:t>
            </a:r>
          </a:p>
        </p:txBody>
      </p:sp>
      <p:sp>
        <p:nvSpPr>
          <p:cNvPr id="3" name="Subtitle 2">
            <a:extLst>
              <a:ext uri="{FF2B5EF4-FFF2-40B4-BE49-F238E27FC236}">
                <a16:creationId xmlns:a16="http://schemas.microsoft.com/office/drawing/2014/main" id="{325AC1C3-843E-887A-40B7-1CD4C978E516}"/>
              </a:ext>
            </a:extLst>
          </p:cNvPr>
          <p:cNvSpPr>
            <a:spLocks noGrp="1"/>
          </p:cNvSpPr>
          <p:nvPr>
            <p:ph type="subTitle" idx="1"/>
          </p:nvPr>
        </p:nvSpPr>
        <p:spPr>
          <a:xfrm>
            <a:off x="8871774" y="3929826"/>
            <a:ext cx="3141522" cy="2451220"/>
          </a:xfrm>
        </p:spPr>
        <p:txBody>
          <a:bodyPr anchor="b">
            <a:normAutofit fontScale="92500" lnSpcReduction="10000"/>
          </a:bodyPr>
          <a:lstStyle/>
          <a:p>
            <a:pPr algn="r">
              <a:lnSpc>
                <a:spcPct val="100000"/>
              </a:lnSpc>
            </a:pPr>
            <a:r>
              <a:rPr lang="en-CA" dirty="0">
                <a:solidFill>
                  <a:schemeClr val="bg1"/>
                </a:solidFill>
              </a:rPr>
              <a:t>Mehrdad </a:t>
            </a:r>
            <a:r>
              <a:rPr lang="en-CA">
                <a:solidFill>
                  <a:schemeClr val="bg1"/>
                </a:solidFill>
              </a:rPr>
              <a:t>AkhLaghi</a:t>
            </a:r>
            <a:r>
              <a:rPr lang="en-CA" dirty="0">
                <a:solidFill>
                  <a:schemeClr val="bg1"/>
                </a:solidFill>
              </a:rPr>
              <a:t>,</a:t>
            </a:r>
          </a:p>
          <a:p>
            <a:pPr algn="r">
              <a:lnSpc>
                <a:spcPct val="100000"/>
              </a:lnSpc>
            </a:pPr>
            <a:r>
              <a:rPr lang="en-CA" dirty="0">
                <a:solidFill>
                  <a:schemeClr val="bg1"/>
                </a:solidFill>
              </a:rPr>
              <a:t>Sargun Singh,</a:t>
            </a:r>
          </a:p>
          <a:p>
            <a:pPr algn="r">
              <a:lnSpc>
                <a:spcPct val="100000"/>
              </a:lnSpc>
            </a:pPr>
            <a:r>
              <a:rPr lang="en-CA" dirty="0">
                <a:solidFill>
                  <a:schemeClr val="bg1"/>
                </a:solidFill>
              </a:rPr>
              <a:t> Rolando </a:t>
            </a:r>
            <a:r>
              <a:rPr lang="en-CA" dirty="0" err="1">
                <a:solidFill>
                  <a:schemeClr val="bg1"/>
                </a:solidFill>
              </a:rPr>
              <a:t>Jule</a:t>
            </a:r>
            <a:r>
              <a:rPr lang="en-CA" dirty="0">
                <a:solidFill>
                  <a:schemeClr val="bg1"/>
                </a:solidFill>
              </a:rPr>
              <a:t>,</a:t>
            </a:r>
          </a:p>
          <a:p>
            <a:pPr algn="r">
              <a:lnSpc>
                <a:spcPct val="100000"/>
              </a:lnSpc>
            </a:pPr>
            <a:r>
              <a:rPr lang="en-CA" dirty="0">
                <a:solidFill>
                  <a:schemeClr val="bg1"/>
                </a:solidFill>
              </a:rPr>
              <a:t>Ella Pineda,</a:t>
            </a:r>
          </a:p>
          <a:p>
            <a:pPr algn="r">
              <a:lnSpc>
                <a:spcPct val="100000"/>
              </a:lnSpc>
            </a:pPr>
            <a:r>
              <a:rPr lang="en-CA" dirty="0">
                <a:solidFill>
                  <a:schemeClr val="bg1"/>
                </a:solidFill>
              </a:rPr>
              <a:t>Tito K</a:t>
            </a:r>
          </a:p>
        </p:txBody>
      </p:sp>
    </p:spTree>
    <p:extLst>
      <p:ext uri="{BB962C8B-B14F-4D97-AF65-F5344CB8AC3E}">
        <p14:creationId xmlns:p14="http://schemas.microsoft.com/office/powerpoint/2010/main" val="33047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
                                        </p:tgtEl>
                                      </p:cBhvr>
                                    </p:cmd>
                                  </p:childTnLst>
                                </p:cTn>
                              </p:par>
                            </p:childTnLst>
                          </p:cTn>
                        </p:par>
                      </p:childTnLst>
                    </p:cTn>
                  </p:par>
                </p:childTnLst>
              </p:cTn>
              <p:nextCondLst>
                <p:cond evt="onClick" delay="0">
                  <p:tgtEl>
                    <p:spTgt spid="39"/>
                  </p:tgtEl>
                </p:cond>
              </p:nextCondLst>
            </p:seq>
            <p:video>
              <p:cMediaNode mute="1">
                <p:cTn id="12" repeatCount="indefinite" fill="hold" display="0">
                  <p:stCondLst>
                    <p:cond delay="indefinite"/>
                  </p:stCondLst>
                </p:cTn>
                <p:tgtEl>
                  <p:spTgt spid="3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96A4-9DC6-A89F-0B97-F0736551C02E}"/>
              </a:ext>
            </a:extLst>
          </p:cNvPr>
          <p:cNvSpPr>
            <a:spLocks noGrp="1"/>
          </p:cNvSpPr>
          <p:nvPr>
            <p:ph type="title"/>
          </p:nvPr>
        </p:nvSpPr>
        <p:spPr>
          <a:xfrm>
            <a:off x="643466" y="786383"/>
            <a:ext cx="3517567" cy="1179577"/>
          </a:xfrm>
        </p:spPr>
        <p:txBody>
          <a:bodyPr/>
          <a:lstStyle/>
          <a:p>
            <a:pPr algn="ctr"/>
            <a:r>
              <a:rPr lang="en-CA" dirty="0"/>
              <a:t>BUYER VS SELLER ORIGIN</a:t>
            </a:r>
          </a:p>
        </p:txBody>
      </p:sp>
      <p:sp>
        <p:nvSpPr>
          <p:cNvPr id="4" name="Text Placeholder 3">
            <a:extLst>
              <a:ext uri="{FF2B5EF4-FFF2-40B4-BE49-F238E27FC236}">
                <a16:creationId xmlns:a16="http://schemas.microsoft.com/office/drawing/2014/main" id="{351AB0E8-7063-AAE4-D10F-5E1B13D06CCB}"/>
              </a:ext>
            </a:extLst>
          </p:cNvPr>
          <p:cNvSpPr>
            <a:spLocks noGrp="1"/>
          </p:cNvSpPr>
          <p:nvPr>
            <p:ph type="body" sz="half" idx="2"/>
          </p:nvPr>
        </p:nvSpPr>
        <p:spPr>
          <a:xfrm>
            <a:off x="643465" y="2424770"/>
            <a:ext cx="3517567" cy="3682786"/>
          </a:xfrm>
        </p:spPr>
        <p:txBody>
          <a:bodyPr/>
          <a:lstStyle/>
          <a:p>
            <a:pPr marL="285750" indent="-285750">
              <a:buFont typeface="Arial" panose="020B0604020202020204" pitchFamily="34" charset="0"/>
              <a:buChar char="•"/>
            </a:pPr>
            <a:r>
              <a:rPr lang="en-CA" dirty="0"/>
              <a:t>On the seller as well as buyer side it is evident that the local buyers makeup the largest portion of the market. This trend has been consistent within the last 10 years.  </a:t>
            </a:r>
          </a:p>
        </p:txBody>
      </p:sp>
      <p:pic>
        <p:nvPicPr>
          <p:cNvPr id="13" name="Picture 12" descr="Chart, pie chart&#10;&#10;Description automatically generated">
            <a:extLst>
              <a:ext uri="{FF2B5EF4-FFF2-40B4-BE49-F238E27FC236}">
                <a16:creationId xmlns:a16="http://schemas.microsoft.com/office/drawing/2014/main" id="{23257116-7A5C-B938-BA00-83198CE23E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37502" y="392967"/>
            <a:ext cx="3476175" cy="3145985"/>
          </a:xfrm>
          <a:prstGeom prst="rect">
            <a:avLst/>
          </a:prstGeom>
          <a:noFill/>
          <a:ln>
            <a:noFill/>
          </a:ln>
        </p:spPr>
      </p:pic>
      <p:pic>
        <p:nvPicPr>
          <p:cNvPr id="14" name="Picture 13" descr="Chart, pie chart&#10;&#10;Description automatically generated">
            <a:extLst>
              <a:ext uri="{FF2B5EF4-FFF2-40B4-BE49-F238E27FC236}">
                <a16:creationId xmlns:a16="http://schemas.microsoft.com/office/drawing/2014/main" id="{EF793D64-1AD9-0AED-7B39-3D2875C176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4717" y="271480"/>
            <a:ext cx="3476175" cy="3388959"/>
          </a:xfrm>
          <a:prstGeom prst="rect">
            <a:avLst/>
          </a:prstGeom>
          <a:noFill/>
          <a:ln>
            <a:noFill/>
          </a:ln>
        </p:spPr>
      </p:pic>
      <p:pic>
        <p:nvPicPr>
          <p:cNvPr id="16" name="Picture 15" descr="Chart, bar chart&#10;&#10;Description automatically generated">
            <a:extLst>
              <a:ext uri="{FF2B5EF4-FFF2-40B4-BE49-F238E27FC236}">
                <a16:creationId xmlns:a16="http://schemas.microsoft.com/office/drawing/2014/main" id="{6DFA94B0-348D-C910-03F7-80F53DA97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9160" y="3584932"/>
            <a:ext cx="7404517" cy="3273068"/>
          </a:xfrm>
          <a:prstGeom prst="rect">
            <a:avLst/>
          </a:prstGeom>
        </p:spPr>
      </p:pic>
    </p:spTree>
    <p:extLst>
      <p:ext uri="{BB962C8B-B14F-4D97-AF65-F5344CB8AC3E}">
        <p14:creationId xmlns:p14="http://schemas.microsoft.com/office/powerpoint/2010/main" val="4005744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C270B-4A48-ACEC-913C-F42E6C22691A}"/>
              </a:ext>
            </a:extLst>
          </p:cNvPr>
          <p:cNvSpPr>
            <a:spLocks noGrp="1"/>
          </p:cNvSpPr>
          <p:nvPr>
            <p:ph type="title"/>
          </p:nvPr>
        </p:nvSpPr>
        <p:spPr>
          <a:xfrm>
            <a:off x="643466" y="786383"/>
            <a:ext cx="3517567" cy="1383611"/>
          </a:xfrm>
        </p:spPr>
        <p:txBody>
          <a:bodyPr>
            <a:normAutofit fontScale="90000"/>
          </a:bodyPr>
          <a:lstStyle/>
          <a:p>
            <a:r>
              <a:rPr lang="en-CA" dirty="0"/>
              <a:t>REIT STOCKS VS INTEREST RATE AND SALES VOLUME</a:t>
            </a:r>
          </a:p>
        </p:txBody>
      </p:sp>
      <p:pic>
        <p:nvPicPr>
          <p:cNvPr id="6" name="Content Placeholder 5" descr="Chart, line chart&#10;&#10;Description automatically generated">
            <a:extLst>
              <a:ext uri="{FF2B5EF4-FFF2-40B4-BE49-F238E27FC236}">
                <a16:creationId xmlns:a16="http://schemas.microsoft.com/office/drawing/2014/main" id="{7DFA60A1-03A5-A12B-DE69-B65E7C7089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7401" y="128919"/>
            <a:ext cx="6714390" cy="1822711"/>
          </a:xfrm>
        </p:spPr>
      </p:pic>
      <p:sp>
        <p:nvSpPr>
          <p:cNvPr id="4" name="Text Placeholder 3">
            <a:extLst>
              <a:ext uri="{FF2B5EF4-FFF2-40B4-BE49-F238E27FC236}">
                <a16:creationId xmlns:a16="http://schemas.microsoft.com/office/drawing/2014/main" id="{DBC7579B-2312-4830-DFBB-20DCCDC05774}"/>
              </a:ext>
            </a:extLst>
          </p:cNvPr>
          <p:cNvSpPr>
            <a:spLocks noGrp="1"/>
          </p:cNvSpPr>
          <p:nvPr>
            <p:ph type="body" sz="half" idx="2"/>
          </p:nvPr>
        </p:nvSpPr>
        <p:spPr/>
        <p:txBody>
          <a:bodyPr>
            <a:normAutofit fontScale="77500" lnSpcReduction="20000"/>
          </a:bodyPr>
          <a:lstStyle/>
          <a:p>
            <a:r>
              <a:rPr lang="en-CA" dirty="0"/>
              <a:t>In this model we can see the relation of the sales volume with both interest rate and as well as the overall health of the REIT stock. Brookfield Asset management and Allied Properties stocks move very much in relation with the interest rate. As interest rats go higher, there are visible dips in value of the stock and as well the annual sales volume of the REIT’s.  For example in year April 2013 as interest rate increased, there was reverse effect on the sales volume and stock values. The opposite can be seen in the first 3 quarters of 2017 as the interest rate drops, the stock value increases as well as the sales volume. </a:t>
            </a:r>
          </a:p>
        </p:txBody>
      </p:sp>
      <p:pic>
        <p:nvPicPr>
          <p:cNvPr id="10" name="Picture 9" descr="Chart, line chart&#10;&#10;Description automatically generated">
            <a:extLst>
              <a:ext uri="{FF2B5EF4-FFF2-40B4-BE49-F238E27FC236}">
                <a16:creationId xmlns:a16="http://schemas.microsoft.com/office/drawing/2014/main" id="{C3496DA4-9B66-9510-1159-E717C1533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576" y="4380931"/>
            <a:ext cx="6714390" cy="2477069"/>
          </a:xfrm>
          <a:prstGeom prst="rect">
            <a:avLst/>
          </a:prstGeom>
        </p:spPr>
      </p:pic>
      <p:pic>
        <p:nvPicPr>
          <p:cNvPr id="12" name="Picture 11" descr="Chart, bar chart&#10;&#10;Description automatically generated">
            <a:extLst>
              <a:ext uri="{FF2B5EF4-FFF2-40B4-BE49-F238E27FC236}">
                <a16:creationId xmlns:a16="http://schemas.microsoft.com/office/drawing/2014/main" id="{149B2BC3-1425-AB93-57D9-3CC33DEA0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576" y="1911168"/>
            <a:ext cx="6823573" cy="2664134"/>
          </a:xfrm>
          <a:prstGeom prst="rect">
            <a:avLst/>
          </a:prstGeom>
        </p:spPr>
      </p:pic>
    </p:spTree>
    <p:extLst>
      <p:ext uri="{BB962C8B-B14F-4D97-AF65-F5344CB8AC3E}">
        <p14:creationId xmlns:p14="http://schemas.microsoft.com/office/powerpoint/2010/main" val="1873163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3200" dirty="0">
                <a:solidFill>
                  <a:srgbClr val="FFFFFF"/>
                </a:solidFill>
              </a:rPr>
              <a:t>AVAILABILITY AND VACANCY</a:t>
            </a:r>
          </a:p>
        </p:txBody>
      </p:sp>
      <p:pic>
        <p:nvPicPr>
          <p:cNvPr id="6" name="Picture 5">
            <a:extLst>
              <a:ext uri="{FF2B5EF4-FFF2-40B4-BE49-F238E27FC236}">
                <a16:creationId xmlns:a16="http://schemas.microsoft.com/office/drawing/2014/main" id="{BF9B0643-9766-03F8-849B-28AA3B21F462}"/>
              </a:ext>
            </a:extLst>
          </p:cNvPr>
          <p:cNvPicPr>
            <a:picLocks noChangeAspect="1"/>
          </p:cNvPicPr>
          <p:nvPr/>
        </p:nvPicPr>
        <p:blipFill>
          <a:blip r:embed="rId2"/>
          <a:stretch>
            <a:fillRect/>
          </a:stretch>
        </p:blipFill>
        <p:spPr>
          <a:xfrm>
            <a:off x="4648610" y="0"/>
            <a:ext cx="7108932" cy="2139113"/>
          </a:xfrm>
          <a:prstGeom prst="rect">
            <a:avLst/>
          </a:prstGeom>
        </p:spPr>
      </p:pic>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3"/>
          <a:stretch>
            <a:fillRect/>
          </a:stretch>
        </p:blipFill>
        <p:spPr>
          <a:xfrm>
            <a:off x="4764307" y="2227360"/>
            <a:ext cx="6935323" cy="2168592"/>
          </a:xfrm>
          <a:prstGeom prst="rect">
            <a:avLst/>
          </a:prstGeom>
        </p:spPr>
      </p:pic>
      <p:pic>
        <p:nvPicPr>
          <p:cNvPr id="12" name="Picture 11">
            <a:extLst>
              <a:ext uri="{FF2B5EF4-FFF2-40B4-BE49-F238E27FC236}">
                <a16:creationId xmlns:a16="http://schemas.microsoft.com/office/drawing/2014/main" id="{BA45A496-E8C0-6551-5913-CFA8682B813A}"/>
              </a:ext>
            </a:extLst>
          </p:cNvPr>
          <p:cNvPicPr>
            <a:picLocks noChangeAspect="1"/>
          </p:cNvPicPr>
          <p:nvPr/>
        </p:nvPicPr>
        <p:blipFill>
          <a:blip r:embed="rId4"/>
          <a:stretch>
            <a:fillRect/>
          </a:stretch>
        </p:blipFill>
        <p:spPr>
          <a:xfrm>
            <a:off x="4764308" y="4395952"/>
            <a:ext cx="7108932" cy="2402717"/>
          </a:xfrm>
          <a:prstGeom prst="rect">
            <a:avLst/>
          </a:prstGeom>
        </p:spPr>
      </p:pic>
    </p:spTree>
    <p:extLst>
      <p:ext uri="{BB962C8B-B14F-4D97-AF65-F5344CB8AC3E}">
        <p14:creationId xmlns:p14="http://schemas.microsoft.com/office/powerpoint/2010/main" val="204668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0127993-C837-0DF7-427D-CD0CA8DA0B44}"/>
              </a:ext>
            </a:extLst>
          </p:cNvPr>
          <p:cNvSpPr>
            <a:spLocks noGrp="1"/>
          </p:cNvSpPr>
          <p:nvPr>
            <p:ph type="title"/>
          </p:nvPr>
        </p:nvSpPr>
        <p:spPr>
          <a:xfrm>
            <a:off x="492369" y="605896"/>
            <a:ext cx="3642309" cy="5646208"/>
          </a:xfrm>
        </p:spPr>
        <p:txBody>
          <a:bodyPr anchor="ctr">
            <a:normAutofit/>
          </a:bodyPr>
          <a:lstStyle/>
          <a:p>
            <a:r>
              <a:rPr lang="en-CA" sz="3200" dirty="0">
                <a:solidFill>
                  <a:srgbClr val="FFFFFF"/>
                </a:solidFill>
              </a:rPr>
              <a:t>OCCUPANCY AT DELIVERY AND OVERALL OCCUPANCY RATE</a:t>
            </a:r>
          </a:p>
        </p:txBody>
      </p:sp>
      <p:pic>
        <p:nvPicPr>
          <p:cNvPr id="5" name="Picture 4">
            <a:extLst>
              <a:ext uri="{FF2B5EF4-FFF2-40B4-BE49-F238E27FC236}">
                <a16:creationId xmlns:a16="http://schemas.microsoft.com/office/drawing/2014/main" id="{EBDB2557-0BCE-EEFB-5BDB-38F51279E756}"/>
              </a:ext>
            </a:extLst>
          </p:cNvPr>
          <p:cNvPicPr>
            <a:picLocks noChangeAspect="1"/>
          </p:cNvPicPr>
          <p:nvPr/>
        </p:nvPicPr>
        <p:blipFill>
          <a:blip r:embed="rId2"/>
          <a:stretch>
            <a:fillRect/>
          </a:stretch>
        </p:blipFill>
        <p:spPr>
          <a:xfrm>
            <a:off x="4648609" y="1"/>
            <a:ext cx="3808156" cy="3175968"/>
          </a:xfrm>
          <a:prstGeom prst="rect">
            <a:avLst/>
          </a:prstGeom>
        </p:spPr>
      </p:pic>
      <p:pic>
        <p:nvPicPr>
          <p:cNvPr id="7" name="Picture 6">
            <a:extLst>
              <a:ext uri="{FF2B5EF4-FFF2-40B4-BE49-F238E27FC236}">
                <a16:creationId xmlns:a16="http://schemas.microsoft.com/office/drawing/2014/main" id="{AF910A22-FE2E-B736-042D-EC213795390B}"/>
              </a:ext>
            </a:extLst>
          </p:cNvPr>
          <p:cNvPicPr>
            <a:picLocks noChangeAspect="1"/>
          </p:cNvPicPr>
          <p:nvPr/>
        </p:nvPicPr>
        <p:blipFill>
          <a:blip r:embed="rId3"/>
          <a:stretch>
            <a:fillRect/>
          </a:stretch>
        </p:blipFill>
        <p:spPr>
          <a:xfrm>
            <a:off x="8377327" y="0"/>
            <a:ext cx="3782509" cy="3175967"/>
          </a:xfrm>
          <a:prstGeom prst="rect">
            <a:avLst/>
          </a:prstGeom>
        </p:spPr>
      </p:pic>
      <p:pic>
        <p:nvPicPr>
          <p:cNvPr id="11" name="Picture 10">
            <a:extLst>
              <a:ext uri="{FF2B5EF4-FFF2-40B4-BE49-F238E27FC236}">
                <a16:creationId xmlns:a16="http://schemas.microsoft.com/office/drawing/2014/main" id="{F7384ED6-D145-06F7-B658-CB07896989BD}"/>
              </a:ext>
            </a:extLst>
          </p:cNvPr>
          <p:cNvPicPr>
            <a:picLocks noChangeAspect="1"/>
          </p:cNvPicPr>
          <p:nvPr/>
        </p:nvPicPr>
        <p:blipFill>
          <a:blip r:embed="rId4"/>
          <a:stretch>
            <a:fillRect/>
          </a:stretch>
        </p:blipFill>
        <p:spPr>
          <a:xfrm>
            <a:off x="4924032" y="3533311"/>
            <a:ext cx="6906589" cy="3324689"/>
          </a:xfrm>
          <a:prstGeom prst="rect">
            <a:avLst/>
          </a:prstGeom>
        </p:spPr>
      </p:pic>
    </p:spTree>
    <p:extLst>
      <p:ext uri="{BB962C8B-B14F-4D97-AF65-F5344CB8AC3E}">
        <p14:creationId xmlns:p14="http://schemas.microsoft.com/office/powerpoint/2010/main" val="1708794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99DD3D-9CDD-33E8-2E20-C77A226E8D0E}"/>
              </a:ext>
            </a:extLst>
          </p:cNvPr>
          <p:cNvSpPr>
            <a:spLocks noGrp="1"/>
          </p:cNvSpPr>
          <p:nvPr>
            <p:ph type="title"/>
          </p:nvPr>
        </p:nvSpPr>
        <p:spPr>
          <a:xfrm>
            <a:off x="492369" y="605896"/>
            <a:ext cx="3642309" cy="5646208"/>
          </a:xfrm>
        </p:spPr>
        <p:txBody>
          <a:bodyPr anchor="ctr">
            <a:normAutofit/>
          </a:bodyPr>
          <a:lstStyle/>
          <a:p>
            <a:r>
              <a:rPr lang="en-CA" sz="3200" dirty="0">
                <a:solidFill>
                  <a:srgbClr val="FFFFFF"/>
                </a:solidFill>
              </a:rPr>
              <a:t>MARKET RATE ($) AND MARKET RENT GROWTH RATE (%)</a:t>
            </a:r>
          </a:p>
        </p:txBody>
      </p:sp>
      <p:pic>
        <p:nvPicPr>
          <p:cNvPr id="5" name="Picture 4">
            <a:extLst>
              <a:ext uri="{FF2B5EF4-FFF2-40B4-BE49-F238E27FC236}">
                <a16:creationId xmlns:a16="http://schemas.microsoft.com/office/drawing/2014/main" id="{7E574AC2-C259-8382-8539-AEE02CF890C0}"/>
              </a:ext>
            </a:extLst>
          </p:cNvPr>
          <p:cNvPicPr>
            <a:picLocks noChangeAspect="1"/>
          </p:cNvPicPr>
          <p:nvPr/>
        </p:nvPicPr>
        <p:blipFill>
          <a:blip r:embed="rId2"/>
          <a:stretch>
            <a:fillRect/>
          </a:stretch>
        </p:blipFill>
        <p:spPr>
          <a:xfrm>
            <a:off x="4749359" y="3322552"/>
            <a:ext cx="7363571" cy="3116638"/>
          </a:xfrm>
          <a:prstGeom prst="rect">
            <a:avLst/>
          </a:prstGeom>
        </p:spPr>
      </p:pic>
      <p:pic>
        <p:nvPicPr>
          <p:cNvPr id="6" name="Picture 5">
            <a:extLst>
              <a:ext uri="{FF2B5EF4-FFF2-40B4-BE49-F238E27FC236}">
                <a16:creationId xmlns:a16="http://schemas.microsoft.com/office/drawing/2014/main" id="{B53EF6AA-9F23-D67A-69AA-D7131B40E76D}"/>
              </a:ext>
            </a:extLst>
          </p:cNvPr>
          <p:cNvPicPr>
            <a:picLocks noChangeAspect="1"/>
          </p:cNvPicPr>
          <p:nvPr/>
        </p:nvPicPr>
        <p:blipFill>
          <a:blip r:embed="rId3"/>
          <a:stretch>
            <a:fillRect/>
          </a:stretch>
        </p:blipFill>
        <p:spPr>
          <a:xfrm>
            <a:off x="4749359" y="132622"/>
            <a:ext cx="7401704" cy="3189930"/>
          </a:xfrm>
          <a:prstGeom prst="rect">
            <a:avLst/>
          </a:prstGeom>
        </p:spPr>
      </p:pic>
    </p:spTree>
    <p:extLst>
      <p:ext uri="{BB962C8B-B14F-4D97-AF65-F5344CB8AC3E}">
        <p14:creationId xmlns:p14="http://schemas.microsoft.com/office/powerpoint/2010/main" val="3270370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41C836-78BB-0DBD-24F9-BCCCAFB8125B}"/>
              </a:ext>
            </a:extLst>
          </p:cNvPr>
          <p:cNvSpPr>
            <a:spLocks noGrp="1"/>
          </p:cNvSpPr>
          <p:nvPr>
            <p:ph type="title"/>
          </p:nvPr>
        </p:nvSpPr>
        <p:spPr>
          <a:xfrm>
            <a:off x="492369" y="605896"/>
            <a:ext cx="3642309" cy="5646208"/>
          </a:xfrm>
        </p:spPr>
        <p:txBody>
          <a:bodyPr anchor="ctr">
            <a:normAutofit/>
          </a:bodyPr>
          <a:lstStyle/>
          <a:p>
            <a:r>
              <a:rPr lang="en-CA" sz="3200" dirty="0">
                <a:solidFill>
                  <a:srgbClr val="FFFFFF"/>
                </a:solidFill>
              </a:rPr>
              <a:t>MARKET RENT($) AND ASK RENT($)</a:t>
            </a:r>
          </a:p>
        </p:txBody>
      </p:sp>
      <p:pic>
        <p:nvPicPr>
          <p:cNvPr id="4" name="Picture 3">
            <a:extLst>
              <a:ext uri="{FF2B5EF4-FFF2-40B4-BE49-F238E27FC236}">
                <a16:creationId xmlns:a16="http://schemas.microsoft.com/office/drawing/2014/main" id="{EAD2CB2B-03B3-5CE8-5A44-2D63F33CA9CE}"/>
              </a:ext>
            </a:extLst>
          </p:cNvPr>
          <p:cNvPicPr>
            <a:picLocks noChangeAspect="1"/>
          </p:cNvPicPr>
          <p:nvPr/>
        </p:nvPicPr>
        <p:blipFill>
          <a:blip r:embed="rId2"/>
          <a:stretch>
            <a:fillRect/>
          </a:stretch>
        </p:blipFill>
        <p:spPr>
          <a:xfrm>
            <a:off x="4648609" y="0"/>
            <a:ext cx="3660362" cy="3353268"/>
          </a:xfrm>
          <a:prstGeom prst="rect">
            <a:avLst/>
          </a:prstGeom>
        </p:spPr>
      </p:pic>
      <p:pic>
        <p:nvPicPr>
          <p:cNvPr id="6" name="Picture 5">
            <a:extLst>
              <a:ext uri="{FF2B5EF4-FFF2-40B4-BE49-F238E27FC236}">
                <a16:creationId xmlns:a16="http://schemas.microsoft.com/office/drawing/2014/main" id="{288C04D3-5601-8877-CCF4-901F80843ACA}"/>
              </a:ext>
            </a:extLst>
          </p:cNvPr>
          <p:cNvPicPr>
            <a:picLocks noChangeAspect="1"/>
          </p:cNvPicPr>
          <p:nvPr/>
        </p:nvPicPr>
        <p:blipFill>
          <a:blip r:embed="rId3"/>
          <a:stretch>
            <a:fillRect/>
          </a:stretch>
        </p:blipFill>
        <p:spPr>
          <a:xfrm>
            <a:off x="8240850" y="0"/>
            <a:ext cx="3945466" cy="3353268"/>
          </a:xfrm>
          <a:prstGeom prst="rect">
            <a:avLst/>
          </a:prstGeom>
        </p:spPr>
      </p:pic>
      <p:pic>
        <p:nvPicPr>
          <p:cNvPr id="9" name="Picture 8">
            <a:extLst>
              <a:ext uri="{FF2B5EF4-FFF2-40B4-BE49-F238E27FC236}">
                <a16:creationId xmlns:a16="http://schemas.microsoft.com/office/drawing/2014/main" id="{CD360A46-682C-2CF5-07E4-136E7C3AC97C}"/>
              </a:ext>
            </a:extLst>
          </p:cNvPr>
          <p:cNvPicPr>
            <a:picLocks noChangeAspect="1"/>
          </p:cNvPicPr>
          <p:nvPr/>
        </p:nvPicPr>
        <p:blipFill>
          <a:blip r:embed="rId4"/>
          <a:stretch>
            <a:fillRect/>
          </a:stretch>
        </p:blipFill>
        <p:spPr>
          <a:xfrm>
            <a:off x="5112887" y="3504732"/>
            <a:ext cx="6392167" cy="3353268"/>
          </a:xfrm>
          <a:prstGeom prst="rect">
            <a:avLst/>
          </a:prstGeom>
        </p:spPr>
      </p:pic>
    </p:spTree>
    <p:extLst>
      <p:ext uri="{BB962C8B-B14F-4D97-AF65-F5344CB8AC3E}">
        <p14:creationId xmlns:p14="http://schemas.microsoft.com/office/powerpoint/2010/main" val="3297886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F168BC0-992B-9EEE-AF75-ACAA493D14AF}"/>
              </a:ext>
            </a:extLst>
          </p:cNvPr>
          <p:cNvSpPr>
            <a:spLocks noGrp="1"/>
          </p:cNvSpPr>
          <p:nvPr>
            <p:ph type="title"/>
          </p:nvPr>
        </p:nvSpPr>
        <p:spPr>
          <a:xfrm>
            <a:off x="492369" y="605896"/>
            <a:ext cx="3642309" cy="5646208"/>
          </a:xfrm>
        </p:spPr>
        <p:txBody>
          <a:bodyPr anchor="ctr">
            <a:normAutofit/>
          </a:bodyPr>
          <a:lstStyle/>
          <a:p>
            <a:r>
              <a:rPr lang="en-CA" sz="3200" dirty="0">
                <a:solidFill>
                  <a:srgbClr val="FFFFFF"/>
                </a:solidFill>
              </a:rPr>
              <a:t>MONTHS ON MARKET VS MONTHS TO LEASE VS MONTHS VACANT</a:t>
            </a:r>
          </a:p>
        </p:txBody>
      </p:sp>
      <p:pic>
        <p:nvPicPr>
          <p:cNvPr id="5" name="Picture 4">
            <a:extLst>
              <a:ext uri="{FF2B5EF4-FFF2-40B4-BE49-F238E27FC236}">
                <a16:creationId xmlns:a16="http://schemas.microsoft.com/office/drawing/2014/main" id="{736F045B-52AD-4EB8-AD28-B87106592D58}"/>
              </a:ext>
            </a:extLst>
          </p:cNvPr>
          <p:cNvPicPr>
            <a:picLocks noChangeAspect="1"/>
          </p:cNvPicPr>
          <p:nvPr/>
        </p:nvPicPr>
        <p:blipFill>
          <a:blip r:embed="rId2"/>
          <a:stretch>
            <a:fillRect/>
          </a:stretch>
        </p:blipFill>
        <p:spPr>
          <a:xfrm>
            <a:off x="4648609" y="1"/>
            <a:ext cx="3796428" cy="1639164"/>
          </a:xfrm>
          <a:prstGeom prst="rect">
            <a:avLst/>
          </a:prstGeom>
        </p:spPr>
      </p:pic>
      <p:pic>
        <p:nvPicPr>
          <p:cNvPr id="7" name="Picture 6">
            <a:extLst>
              <a:ext uri="{FF2B5EF4-FFF2-40B4-BE49-F238E27FC236}">
                <a16:creationId xmlns:a16="http://schemas.microsoft.com/office/drawing/2014/main" id="{1501A3B4-7202-3F8C-7721-D0BC8D2D8A7C}"/>
              </a:ext>
            </a:extLst>
          </p:cNvPr>
          <p:cNvPicPr>
            <a:picLocks noChangeAspect="1"/>
          </p:cNvPicPr>
          <p:nvPr/>
        </p:nvPicPr>
        <p:blipFill>
          <a:blip r:embed="rId3"/>
          <a:stretch>
            <a:fillRect/>
          </a:stretch>
        </p:blipFill>
        <p:spPr>
          <a:xfrm>
            <a:off x="8224890" y="37232"/>
            <a:ext cx="3968631" cy="1601933"/>
          </a:xfrm>
          <a:prstGeom prst="rect">
            <a:avLst/>
          </a:prstGeom>
        </p:spPr>
      </p:pic>
      <p:pic>
        <p:nvPicPr>
          <p:cNvPr id="11" name="Picture 10">
            <a:extLst>
              <a:ext uri="{FF2B5EF4-FFF2-40B4-BE49-F238E27FC236}">
                <a16:creationId xmlns:a16="http://schemas.microsoft.com/office/drawing/2014/main" id="{8A7E28B9-CF0C-4A15-4C5D-470E2B55A24C}"/>
              </a:ext>
            </a:extLst>
          </p:cNvPr>
          <p:cNvPicPr>
            <a:picLocks noChangeAspect="1"/>
          </p:cNvPicPr>
          <p:nvPr/>
        </p:nvPicPr>
        <p:blipFill>
          <a:blip r:embed="rId4"/>
          <a:stretch>
            <a:fillRect/>
          </a:stretch>
        </p:blipFill>
        <p:spPr>
          <a:xfrm>
            <a:off x="4648609" y="1676396"/>
            <a:ext cx="3796428" cy="1646198"/>
          </a:xfrm>
          <a:prstGeom prst="rect">
            <a:avLst/>
          </a:prstGeom>
        </p:spPr>
      </p:pic>
      <p:pic>
        <p:nvPicPr>
          <p:cNvPr id="13" name="Picture 12">
            <a:extLst>
              <a:ext uri="{FF2B5EF4-FFF2-40B4-BE49-F238E27FC236}">
                <a16:creationId xmlns:a16="http://schemas.microsoft.com/office/drawing/2014/main" id="{21585E80-752C-0878-1BEA-CD6B464B15BD}"/>
              </a:ext>
            </a:extLst>
          </p:cNvPr>
          <p:cNvPicPr>
            <a:picLocks noChangeAspect="1"/>
          </p:cNvPicPr>
          <p:nvPr/>
        </p:nvPicPr>
        <p:blipFill>
          <a:blip r:embed="rId5"/>
          <a:stretch>
            <a:fillRect/>
          </a:stretch>
        </p:blipFill>
        <p:spPr>
          <a:xfrm>
            <a:off x="4648609" y="3535407"/>
            <a:ext cx="6373114" cy="3315163"/>
          </a:xfrm>
          <a:prstGeom prst="rect">
            <a:avLst/>
          </a:prstGeom>
        </p:spPr>
      </p:pic>
    </p:spTree>
    <p:extLst>
      <p:ext uri="{BB962C8B-B14F-4D97-AF65-F5344CB8AC3E}">
        <p14:creationId xmlns:p14="http://schemas.microsoft.com/office/powerpoint/2010/main" val="4152384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E2870AD5-6129-01F5-B67D-0F00030F19BA}"/>
              </a:ext>
            </a:extLst>
          </p:cNvPr>
          <p:cNvPicPr>
            <a:picLocks noChangeAspect="1"/>
          </p:cNvPicPr>
          <p:nvPr/>
        </p:nvPicPr>
        <p:blipFill>
          <a:blip r:embed="rId2"/>
          <a:stretch>
            <a:fillRect/>
          </a:stretch>
        </p:blipFill>
        <p:spPr>
          <a:xfrm>
            <a:off x="4710403" y="0"/>
            <a:ext cx="5082752" cy="2534220"/>
          </a:xfrm>
          <a:prstGeom prst="rect">
            <a:avLst/>
          </a:prstGeom>
        </p:spPr>
      </p:pic>
      <p:pic>
        <p:nvPicPr>
          <p:cNvPr id="7" name="Picture 6">
            <a:extLst>
              <a:ext uri="{FF2B5EF4-FFF2-40B4-BE49-F238E27FC236}">
                <a16:creationId xmlns:a16="http://schemas.microsoft.com/office/drawing/2014/main" id="{03DF85E4-3F30-AABD-DA29-9B6ACA7BE78E}"/>
              </a:ext>
            </a:extLst>
          </p:cNvPr>
          <p:cNvPicPr>
            <a:picLocks noChangeAspect="1"/>
          </p:cNvPicPr>
          <p:nvPr/>
        </p:nvPicPr>
        <p:blipFill>
          <a:blip r:embed="rId3"/>
          <a:stretch>
            <a:fillRect/>
          </a:stretch>
        </p:blipFill>
        <p:spPr>
          <a:xfrm>
            <a:off x="7873061" y="17790"/>
            <a:ext cx="4244484" cy="2498639"/>
          </a:xfrm>
          <a:prstGeom prst="rect">
            <a:avLst/>
          </a:prstGeom>
        </p:spPr>
      </p:pic>
      <p:pic>
        <p:nvPicPr>
          <p:cNvPr id="11" name="Picture 10">
            <a:extLst>
              <a:ext uri="{FF2B5EF4-FFF2-40B4-BE49-F238E27FC236}">
                <a16:creationId xmlns:a16="http://schemas.microsoft.com/office/drawing/2014/main" id="{BCF18560-5F05-A08B-4FCF-24DBEF612FA4}"/>
              </a:ext>
            </a:extLst>
          </p:cNvPr>
          <p:cNvPicPr>
            <a:picLocks noChangeAspect="1"/>
          </p:cNvPicPr>
          <p:nvPr/>
        </p:nvPicPr>
        <p:blipFill>
          <a:blip r:embed="rId4"/>
          <a:stretch>
            <a:fillRect/>
          </a:stretch>
        </p:blipFill>
        <p:spPr>
          <a:xfrm>
            <a:off x="4710402" y="2751937"/>
            <a:ext cx="7372009" cy="2231892"/>
          </a:xfrm>
          <a:prstGeom prst="rect">
            <a:avLst/>
          </a:prstGeom>
        </p:spPr>
      </p:pic>
    </p:spTree>
    <p:extLst>
      <p:ext uri="{BB962C8B-B14F-4D97-AF65-F5344CB8AC3E}">
        <p14:creationId xmlns:p14="http://schemas.microsoft.com/office/powerpoint/2010/main" val="1030502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4D8BC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70" y="516836"/>
            <a:ext cx="3084844" cy="1961086"/>
          </a:xfrm>
        </p:spPr>
        <p:txBody>
          <a:bodyPr vert="horz" lIns="91440" tIns="45720" rIns="91440" bIns="45720" rtlCol="0" anchor="b">
            <a:normAutofit/>
          </a:bodyPr>
          <a:lstStyle/>
          <a:p>
            <a:pPr>
              <a:lnSpc>
                <a:spcPct val="90000"/>
              </a:lnSpc>
            </a:pPr>
            <a:r>
              <a:rPr lang="en-US" sz="2500">
                <a:solidFill>
                  <a:srgbClr val="FFFFFF"/>
                </a:solidFill>
              </a:rPr>
              <a:t>COMPARISON BETWEEN AVERAGE SALE PRICE AND AVERAGE BLDG SF</a:t>
            </a:r>
            <a:br>
              <a:rPr lang="en-US" sz="2500">
                <a:solidFill>
                  <a:srgbClr val="FFFFFF"/>
                </a:solidFill>
              </a:rPr>
            </a:br>
            <a:endParaRPr lang="en-US" sz="2500">
              <a:solidFill>
                <a:srgbClr val="FFFFFF"/>
              </a:solidFill>
            </a:endParaRPr>
          </a:p>
        </p:txBody>
      </p:sp>
      <p:cxnSp>
        <p:nvCxnSpPr>
          <p:cNvPr id="19" name="Straight Connector 18">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9845EA1-B5CF-6889-5C62-7143D17E556F}"/>
              </a:ext>
            </a:extLst>
          </p:cNvPr>
          <p:cNvSpPr txBox="1"/>
          <p:nvPr/>
        </p:nvSpPr>
        <p:spPr>
          <a:xfrm>
            <a:off x="571752" y="2799654"/>
            <a:ext cx="3005462" cy="3189665"/>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r>
              <a:rPr lang="en-US" sz="1500">
                <a:solidFill>
                  <a:srgbClr val="FFFFFF"/>
                </a:solidFill>
              </a:rPr>
              <a:t>As you can see in the bar chat the Average Building SF is much larger than the price. An interesting observation I made was that even though a building might have a lot of square footage that isn’t the only thing that justifies the average sale price. For example, if you take a look at June 30th 2012, a building with an average building SF of 105959 is being sold for and average price of $337.17. In comparison the most expensive sale was $608.31 and it was for a building with an average building sf of 18144.</a:t>
            </a:r>
          </a:p>
          <a:p>
            <a:pPr>
              <a:lnSpc>
                <a:spcPct val="90000"/>
              </a:lnSpc>
              <a:spcAft>
                <a:spcPts val="600"/>
              </a:spcAft>
              <a:buFont typeface="Calibri" panose="020F0502020204030204" pitchFamily="34" charset="0"/>
            </a:pPr>
            <a:endParaRPr lang="en-US" sz="1500">
              <a:solidFill>
                <a:srgbClr val="FFFFFF"/>
              </a:solidFill>
            </a:endParaRPr>
          </a:p>
        </p:txBody>
      </p:sp>
      <p:pic>
        <p:nvPicPr>
          <p:cNvPr id="4" name="Picture 3" descr="Chart, background pattern&#10;&#10;Description automatically generated">
            <a:extLst>
              <a:ext uri="{FF2B5EF4-FFF2-40B4-BE49-F238E27FC236}">
                <a16:creationId xmlns:a16="http://schemas.microsoft.com/office/drawing/2014/main" id="{0A2700E3-3BB9-A77A-BB95-E3C27C300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557" y="-1"/>
            <a:ext cx="7930112" cy="6715125"/>
          </a:xfrm>
          <a:prstGeom prst="rect">
            <a:avLst/>
          </a:prstGeom>
        </p:spPr>
      </p:pic>
    </p:spTree>
    <p:extLst>
      <p:ext uri="{BB962C8B-B14F-4D97-AF65-F5344CB8AC3E}">
        <p14:creationId xmlns:p14="http://schemas.microsoft.com/office/powerpoint/2010/main" val="1634390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4D8BC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a:xfrm>
            <a:off x="492370" y="516836"/>
            <a:ext cx="3084844" cy="1961086"/>
          </a:xfrm>
        </p:spPr>
        <p:txBody>
          <a:bodyPr vert="horz" lIns="91440" tIns="45720" rIns="91440" bIns="45720" rtlCol="0" anchor="b">
            <a:normAutofit/>
          </a:bodyPr>
          <a:lstStyle/>
          <a:p>
            <a:pPr>
              <a:lnSpc>
                <a:spcPct val="90000"/>
              </a:lnSpc>
            </a:pPr>
            <a:r>
              <a:rPr lang="en-US" sz="2500" dirty="0"/>
              <a:t>Comparison Between Local, National, and Foreign Capital Injection</a:t>
            </a:r>
            <a:br>
              <a:rPr lang="en-US" sz="2500" dirty="0">
                <a:effectLst/>
              </a:rPr>
            </a:br>
            <a:endParaRPr lang="en-US" sz="2500" dirty="0"/>
          </a:p>
        </p:txBody>
      </p:sp>
      <p:cxnSp>
        <p:nvCxnSpPr>
          <p:cNvPr id="32" name="Straight Connector 31">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571752" y="2799654"/>
            <a:ext cx="3005462" cy="3189665"/>
          </a:xfrm>
        </p:spPr>
        <p:txBody>
          <a:bodyPr vert="horz" lIns="0" tIns="45720" rIns="0" bIns="45720" rtlCol="0">
            <a:normAutofit/>
          </a:bodyPr>
          <a:lstStyle/>
          <a:p>
            <a:pPr>
              <a:lnSpc>
                <a:spcPct val="90000"/>
              </a:lnSpc>
            </a:pPr>
            <a:r>
              <a:rPr lang="en-US" sz="1500"/>
              <a:t>In this bar chart we are looking at the comparison between local, national, and foreign capital investment from the bar chat I can see that out of all the other options the most capital injection came from national parties. This means that most of the land sf in Toronto is getting an injection of capital from companies all over the country. In second was Foreign injection. Foreign injection means that the capital being put into the property isn’t from this country. Lastly we had local injection.</a:t>
            </a:r>
          </a:p>
          <a:p>
            <a:pPr>
              <a:lnSpc>
                <a:spcPct val="90000"/>
              </a:lnSpc>
            </a:pPr>
            <a:endParaRPr lang="en-US" sz="1500"/>
          </a:p>
        </p:txBody>
      </p:sp>
      <p:pic>
        <p:nvPicPr>
          <p:cNvPr id="8" name="Picture Placeholder 7" descr="Chart, bar chart&#10;&#10;Description automatically generated">
            <a:extLst>
              <a:ext uri="{FF2B5EF4-FFF2-40B4-BE49-F238E27FC236}">
                <a16:creationId xmlns:a16="http://schemas.microsoft.com/office/drawing/2014/main" id="{B3A200EE-12A0-A25D-AFF7-17B951819D6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8044" r="18044"/>
          <a:stretch>
            <a:fillRect/>
          </a:stretch>
        </p:blipFill>
        <p:spPr>
          <a:xfrm>
            <a:off x="4143280" y="0"/>
            <a:ext cx="7972519" cy="6858000"/>
          </a:xfrm>
          <a:prstGeom prst="rect">
            <a:avLst/>
          </a:prstGeom>
        </p:spPr>
      </p:pic>
    </p:spTree>
    <p:extLst>
      <p:ext uri="{BB962C8B-B14F-4D97-AF65-F5344CB8AC3E}">
        <p14:creationId xmlns:p14="http://schemas.microsoft.com/office/powerpoint/2010/main" val="1706725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492369" y="605896"/>
            <a:ext cx="3642309" cy="5646208"/>
          </a:xfrm>
        </p:spPr>
        <p:txBody>
          <a:bodyPr anchor="ctr">
            <a:normAutofit/>
          </a:bodyPr>
          <a:lstStyle/>
          <a:p>
            <a:r>
              <a:rPr lang="en-US" sz="4400" b="1" i="0" dirty="0">
                <a:solidFill>
                  <a:srgbClr val="FFFFFF"/>
                </a:solidFill>
                <a:effectLst/>
                <a:latin typeface="-apple-system"/>
              </a:rPr>
              <a:t>Project Proposal</a:t>
            </a:r>
            <a:br>
              <a:rPr lang="en-US" sz="4400" b="1" i="0" dirty="0">
                <a:solidFill>
                  <a:srgbClr val="FFFFFF"/>
                </a:solidFill>
                <a:effectLst/>
                <a:latin typeface="-apple-system"/>
              </a:rPr>
            </a:br>
            <a:endParaRPr lang="en-CA" sz="4400"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5231958" y="605896"/>
            <a:ext cx="5923721" cy="5646208"/>
          </a:xfrm>
        </p:spPr>
        <p:txBody>
          <a:bodyPr anchor="ctr">
            <a:normAutofit/>
          </a:bodyPr>
          <a:lstStyle/>
          <a:p>
            <a:pPr>
              <a:lnSpc>
                <a:spcPct val="100000"/>
              </a:lnSpc>
            </a:pPr>
            <a:r>
              <a:rPr lang="en-US" sz="1500" b="0" i="0" dirty="0">
                <a:effectLst/>
                <a:latin typeface="-apple-system"/>
              </a:rPr>
              <a:t>Our team has chosen to work on a financial analysis model, focusing on the commercial real estate market, particularly Office Buildings. Our main areas of focus will include the golden horseshoe area in Ontario. The region and cities that we will be comparing is Toronto, ON as it is a strong real estate candidate.</a:t>
            </a:r>
          </a:p>
          <a:p>
            <a:pPr>
              <a:lnSpc>
                <a:spcPct val="100000"/>
              </a:lnSpc>
            </a:pPr>
            <a:r>
              <a:rPr lang="en-US" sz="1500" b="0" i="0" dirty="0">
                <a:effectLst/>
                <a:latin typeface="-apple-system"/>
              </a:rPr>
              <a:t>Our analysis will generate historical and current data comparison, so that we can have a much better understanding and to identify the growth trends within the market, and as well as which KPI (Key Performance Indicators) have substantial role in those trends. To analyze the growth in further depth, we will provide visualization on all Key Performance Indicators which constitutes the market analysis.</a:t>
            </a:r>
          </a:p>
          <a:p>
            <a:pPr>
              <a:lnSpc>
                <a:spcPct val="100000"/>
              </a:lnSpc>
            </a:pPr>
            <a:r>
              <a:rPr lang="en-US" sz="1500" b="0" i="0" dirty="0">
                <a:effectLst/>
                <a:latin typeface="-apple-system"/>
              </a:rPr>
              <a:t>In addition to understand the patterns and volatility of the CRE office building market, we will directly compare the office real estate sales/investment market to Canadian annual interest rates, from 2012-2022. Thus, providing us with a correlation model, which can represent, if a direct correlation exists between the two.</a:t>
            </a:r>
          </a:p>
          <a:p>
            <a:pPr>
              <a:lnSpc>
                <a:spcPct val="100000"/>
              </a:lnSpc>
            </a:pPr>
            <a:r>
              <a:rPr lang="en-US" sz="1500" b="0" i="0" dirty="0">
                <a:effectLst/>
                <a:latin typeface="-apple-system"/>
              </a:rPr>
              <a:t>Lastly, we will provide an analysis, to show weather or not there is a correlation between the annual interest rate, REIT stocks, property sales/investment and new development.</a:t>
            </a:r>
          </a:p>
        </p:txBody>
      </p:sp>
      <p:sp>
        <p:nvSpPr>
          <p:cNvPr id="23" name="Rectangle 18">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9552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4D8BC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a:xfrm>
            <a:off x="492370" y="516836"/>
            <a:ext cx="3084844" cy="1961086"/>
          </a:xfrm>
        </p:spPr>
        <p:txBody>
          <a:bodyPr vert="horz" lIns="91440" tIns="45720" rIns="91440" bIns="45720" rtlCol="0" anchor="b">
            <a:normAutofit/>
          </a:bodyPr>
          <a:lstStyle/>
          <a:p>
            <a:pPr>
              <a:lnSpc>
                <a:spcPct val="90000"/>
              </a:lnSpc>
            </a:pPr>
            <a:r>
              <a:rPr lang="en-US" sz="2500" b="1">
                <a:effectLst/>
              </a:rPr>
              <a:t>Comparison Between Average Land SF and Average Price Per Land SF</a:t>
            </a:r>
            <a:endParaRPr lang="en-US" sz="2500">
              <a:effectLst/>
            </a:endParaRPr>
          </a:p>
        </p:txBody>
      </p:sp>
      <p:cxnSp>
        <p:nvCxnSpPr>
          <p:cNvPr id="31" name="Straight Connector 30">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571752" y="2799654"/>
            <a:ext cx="3005462" cy="3189665"/>
          </a:xfrm>
        </p:spPr>
        <p:txBody>
          <a:bodyPr vert="horz" lIns="0" tIns="45720" rIns="0" bIns="45720" rtlCol="0">
            <a:normAutofit/>
          </a:bodyPr>
          <a:lstStyle/>
          <a:p>
            <a:pPr>
              <a:lnSpc>
                <a:spcPct val="90000"/>
              </a:lnSpc>
            </a:pPr>
            <a:r>
              <a:rPr lang="en-US"/>
              <a:t>In this bar chart we are looking at the comparison, between Average Land SF and Average Price Per Land SF. When looking at the graph you can see that the even though building have large amounts of square footage the price is still quite low. This means that other factors besides the square footage of the property can affect the price of a property.</a:t>
            </a:r>
          </a:p>
          <a:p>
            <a:pPr>
              <a:lnSpc>
                <a:spcPct val="90000"/>
              </a:lnSpc>
            </a:pPr>
            <a:endParaRPr lang="en-US"/>
          </a:p>
        </p:txBody>
      </p:sp>
      <p:pic>
        <p:nvPicPr>
          <p:cNvPr id="7" name="Picture Placeholder 6" descr="A picture containing chart&#10;&#10;Description automatically generated">
            <a:extLst>
              <a:ext uri="{FF2B5EF4-FFF2-40B4-BE49-F238E27FC236}">
                <a16:creationId xmlns:a16="http://schemas.microsoft.com/office/drawing/2014/main" id="{B9F2FC2A-E7EB-D257-2A5A-4A501796DC5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3370" r="23370"/>
          <a:stretch>
            <a:fillRect/>
          </a:stretch>
        </p:blipFill>
        <p:spPr>
          <a:xfrm>
            <a:off x="4143280" y="85725"/>
            <a:ext cx="7896319" cy="6629400"/>
          </a:xfrm>
          <a:prstGeom prst="rect">
            <a:avLst/>
          </a:prstGeom>
        </p:spPr>
      </p:pic>
    </p:spTree>
    <p:extLst>
      <p:ext uri="{BB962C8B-B14F-4D97-AF65-F5344CB8AC3E}">
        <p14:creationId xmlns:p14="http://schemas.microsoft.com/office/powerpoint/2010/main" val="1230748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6BAE88-3FAB-2A8A-A4E6-5905523F3C23}"/>
              </a:ext>
            </a:extLst>
          </p:cNvPr>
          <p:cNvPicPr>
            <a:picLocks noChangeAspect="1"/>
          </p:cNvPicPr>
          <p:nvPr/>
        </p:nvPicPr>
        <p:blipFill>
          <a:blip r:embed="rId2"/>
          <a:stretch>
            <a:fillRect/>
          </a:stretch>
        </p:blipFill>
        <p:spPr>
          <a:xfrm>
            <a:off x="181429" y="108857"/>
            <a:ext cx="11807371" cy="6584741"/>
          </a:xfrm>
          <a:prstGeom prst="rect">
            <a:avLst/>
          </a:prstGeom>
        </p:spPr>
      </p:pic>
    </p:spTree>
    <p:extLst>
      <p:ext uri="{BB962C8B-B14F-4D97-AF65-F5344CB8AC3E}">
        <p14:creationId xmlns:p14="http://schemas.microsoft.com/office/powerpoint/2010/main" val="2194088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5F004-E73A-3217-042F-1531C45CE285}"/>
              </a:ext>
            </a:extLst>
          </p:cNvPr>
          <p:cNvPicPr>
            <a:picLocks noChangeAspect="1"/>
          </p:cNvPicPr>
          <p:nvPr/>
        </p:nvPicPr>
        <p:blipFill>
          <a:blip r:embed="rId2"/>
          <a:stretch>
            <a:fillRect/>
          </a:stretch>
        </p:blipFill>
        <p:spPr>
          <a:xfrm>
            <a:off x="95098" y="152401"/>
            <a:ext cx="11896877" cy="6610350"/>
          </a:xfrm>
          <a:prstGeom prst="rect">
            <a:avLst/>
          </a:prstGeom>
        </p:spPr>
      </p:pic>
    </p:spTree>
    <p:extLst>
      <p:ext uri="{BB962C8B-B14F-4D97-AF65-F5344CB8AC3E}">
        <p14:creationId xmlns:p14="http://schemas.microsoft.com/office/powerpoint/2010/main" val="2231946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4D98C4-09B5-EEBB-A935-B2C197E374F2}"/>
              </a:ext>
            </a:extLst>
          </p:cNvPr>
          <p:cNvPicPr>
            <a:picLocks noChangeAspect="1"/>
          </p:cNvPicPr>
          <p:nvPr/>
        </p:nvPicPr>
        <p:blipFill>
          <a:blip r:embed="rId2"/>
          <a:stretch>
            <a:fillRect/>
          </a:stretch>
        </p:blipFill>
        <p:spPr>
          <a:xfrm>
            <a:off x="134257" y="174171"/>
            <a:ext cx="11923485" cy="6509658"/>
          </a:xfrm>
          <a:prstGeom prst="rect">
            <a:avLst/>
          </a:prstGeom>
        </p:spPr>
      </p:pic>
    </p:spTree>
    <p:extLst>
      <p:ext uri="{BB962C8B-B14F-4D97-AF65-F5344CB8AC3E}">
        <p14:creationId xmlns:p14="http://schemas.microsoft.com/office/powerpoint/2010/main" val="3603753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5864C7-4AF9-7B35-C12A-477877224AD7}"/>
              </a:ext>
            </a:extLst>
          </p:cNvPr>
          <p:cNvPicPr>
            <a:picLocks noChangeAspect="1"/>
          </p:cNvPicPr>
          <p:nvPr/>
        </p:nvPicPr>
        <p:blipFill>
          <a:blip r:embed="rId2"/>
          <a:stretch>
            <a:fillRect/>
          </a:stretch>
        </p:blipFill>
        <p:spPr>
          <a:xfrm>
            <a:off x="166914" y="389959"/>
            <a:ext cx="11865429" cy="6322897"/>
          </a:xfrm>
          <a:prstGeom prst="rect">
            <a:avLst/>
          </a:prstGeom>
        </p:spPr>
      </p:pic>
    </p:spTree>
    <p:extLst>
      <p:ext uri="{BB962C8B-B14F-4D97-AF65-F5344CB8AC3E}">
        <p14:creationId xmlns:p14="http://schemas.microsoft.com/office/powerpoint/2010/main" val="4106360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Placeholder 15">
            <a:extLst>
              <a:ext uri="{FF2B5EF4-FFF2-40B4-BE49-F238E27FC236}">
                <a16:creationId xmlns:a16="http://schemas.microsoft.com/office/drawing/2014/main" id="{6B6299CC-6B6F-BB40-4446-A42A2B2E60F6}"/>
              </a:ext>
            </a:extLst>
          </p:cNvPr>
          <p:cNvPicPr>
            <a:picLocks noGrp="1" noChangeAspect="1"/>
          </p:cNvPicPr>
          <p:nvPr>
            <p:ph type="pic" idx="1"/>
          </p:nvPr>
        </p:nvPicPr>
        <p:blipFill rotWithShape="1">
          <a:blip r:embed="rId2"/>
          <a:stretch/>
        </p:blipFill>
        <p:spPr>
          <a:xfrm>
            <a:off x="621359" y="642886"/>
            <a:ext cx="5954806" cy="2992290"/>
          </a:xfrm>
          <a:prstGeom prst="rect">
            <a:avLst/>
          </a:prstGeom>
        </p:spPr>
      </p:pic>
      <p:pic>
        <p:nvPicPr>
          <p:cNvPr id="2" name="Picture Placeholder 10">
            <a:extLst>
              <a:ext uri="{FF2B5EF4-FFF2-40B4-BE49-F238E27FC236}">
                <a16:creationId xmlns:a16="http://schemas.microsoft.com/office/drawing/2014/main" id="{48E84FF7-D3FE-4E0D-F8D3-32C68C0C674A}"/>
              </a:ext>
            </a:extLst>
          </p:cNvPr>
          <p:cNvPicPr>
            <a:picLocks noChangeAspect="1"/>
          </p:cNvPicPr>
          <p:nvPr/>
        </p:nvPicPr>
        <p:blipFill rotWithShape="1">
          <a:blip r:embed="rId3"/>
          <a:stretch/>
        </p:blipFill>
        <p:spPr>
          <a:xfrm>
            <a:off x="5423246" y="3184292"/>
            <a:ext cx="6068063" cy="3094712"/>
          </a:xfrm>
          <a:prstGeom prst="rect">
            <a:avLst/>
          </a:prstGeom>
          <a:solidFill>
            <a:schemeClr val="bg1">
              <a:lumMod val="85000"/>
            </a:schemeClr>
          </a:solidFill>
        </p:spPr>
      </p:pic>
    </p:spTree>
    <p:extLst>
      <p:ext uri="{BB962C8B-B14F-4D97-AF65-F5344CB8AC3E}">
        <p14:creationId xmlns:p14="http://schemas.microsoft.com/office/powerpoint/2010/main" val="1675508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209BE32D-C900-4376-5876-B6B168C3CE9F}"/>
              </a:ext>
            </a:extLst>
          </p:cNvPr>
          <p:cNvPicPr>
            <a:picLocks noGrp="1" noChangeAspect="1"/>
          </p:cNvPicPr>
          <p:nvPr>
            <p:ph type="pic" idx="1"/>
          </p:nvPr>
        </p:nvPicPr>
        <p:blipFill rotWithShape="1">
          <a:blip r:embed="rId2"/>
          <a:stretch/>
        </p:blipFill>
        <p:spPr>
          <a:xfrm>
            <a:off x="776614" y="905933"/>
            <a:ext cx="10634597" cy="5039728"/>
          </a:xfrm>
          <a:prstGeom prst="rect">
            <a:avLst/>
          </a:prstGeom>
        </p:spPr>
      </p:pic>
    </p:spTree>
    <p:extLst>
      <p:ext uri="{BB962C8B-B14F-4D97-AF65-F5344CB8AC3E}">
        <p14:creationId xmlns:p14="http://schemas.microsoft.com/office/powerpoint/2010/main" val="1160806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0E25E8EC-6B35-6730-EC24-87854F17FA4B}"/>
              </a:ext>
            </a:extLst>
          </p:cNvPr>
          <p:cNvPicPr>
            <a:picLocks noGrp="1" noChangeAspect="1"/>
          </p:cNvPicPr>
          <p:nvPr>
            <p:ph type="pic" idx="1"/>
          </p:nvPr>
        </p:nvPicPr>
        <p:blipFill rotWithShape="1">
          <a:blip r:embed="rId2"/>
          <a:stretch/>
        </p:blipFill>
        <p:spPr>
          <a:xfrm>
            <a:off x="1219062" y="905933"/>
            <a:ext cx="9785879" cy="5039728"/>
          </a:xfrm>
          <a:prstGeom prst="rect">
            <a:avLst/>
          </a:prstGeom>
        </p:spPr>
      </p:pic>
    </p:spTree>
    <p:extLst>
      <p:ext uri="{BB962C8B-B14F-4D97-AF65-F5344CB8AC3E}">
        <p14:creationId xmlns:p14="http://schemas.microsoft.com/office/powerpoint/2010/main" val="2811758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Yellow question mark">
            <a:extLst>
              <a:ext uri="{FF2B5EF4-FFF2-40B4-BE49-F238E27FC236}">
                <a16:creationId xmlns:a16="http://schemas.microsoft.com/office/drawing/2014/main" id="{EDA7B1DD-92EE-3CE7-0514-44FB3B953C4D}"/>
              </a:ext>
            </a:extLst>
          </p:cNvPr>
          <p:cNvPicPr>
            <a:picLocks noChangeAspect="1"/>
          </p:cNvPicPr>
          <p:nvPr/>
        </p:nvPicPr>
        <p:blipFill rotWithShape="1">
          <a:blip r:embed="rId2"/>
          <a:srcRect b="6250"/>
          <a:stretch/>
        </p:blipFill>
        <p:spPr>
          <a:xfrm>
            <a:off x="20" y="-22"/>
            <a:ext cx="12191977" cy="6858022"/>
          </a:xfrm>
          <a:prstGeom prst="rect">
            <a:avLst/>
          </a:prstGeom>
        </p:spPr>
      </p:pic>
      <p:sp>
        <p:nvSpPr>
          <p:cNvPr id="25" name="Rectangle 24">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47A8F1E-9A81-0D4E-2484-F0CAE5A42846}"/>
              </a:ext>
            </a:extLst>
          </p:cNvPr>
          <p:cNvSpPr>
            <a:spLocks noGrp="1"/>
          </p:cNvSpPr>
          <p:nvPr>
            <p:ph type="title"/>
          </p:nvPr>
        </p:nvSpPr>
        <p:spPr>
          <a:xfrm>
            <a:off x="1207654" y="2690120"/>
            <a:ext cx="5452529" cy="3569242"/>
          </a:xfrm>
        </p:spPr>
        <p:txBody>
          <a:bodyPr vert="horz" lIns="91440" tIns="45720" rIns="91440" bIns="45720" rtlCol="0" anchor="t">
            <a:normAutofit/>
          </a:bodyPr>
          <a:lstStyle/>
          <a:p>
            <a:pPr>
              <a:lnSpc>
                <a:spcPct val="90000"/>
              </a:lnSpc>
            </a:pPr>
            <a:r>
              <a:rPr lang="en-US" sz="6000">
                <a:solidFill>
                  <a:schemeClr val="bg1"/>
                </a:solidFill>
              </a:rPr>
              <a:t>Questions?</a:t>
            </a:r>
          </a:p>
        </p:txBody>
      </p:sp>
      <p:sp>
        <p:nvSpPr>
          <p:cNvPr id="27" name="Rectangle 26">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7526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1097280" y="286603"/>
            <a:ext cx="10058400" cy="1450757"/>
          </a:xfrm>
        </p:spPr>
        <p:txBody>
          <a:bodyPr anchor="ctr">
            <a:normAutofit/>
          </a:bodyPr>
          <a:lstStyle/>
          <a:p>
            <a:r>
              <a:rPr lang="en-US" b="1" i="0" dirty="0">
                <a:solidFill>
                  <a:srgbClr val="FFFFFF"/>
                </a:solidFill>
                <a:effectLst/>
                <a:latin typeface="-apple-system"/>
              </a:rPr>
              <a:t>Project Proposal</a:t>
            </a:r>
            <a:br>
              <a:rPr lang="en-US" b="1" i="0" dirty="0">
                <a:solidFill>
                  <a:srgbClr val="FFFFFF"/>
                </a:solidFill>
                <a:effectLst/>
                <a:latin typeface="-apple-system"/>
              </a:rPr>
            </a:br>
            <a:endParaRPr lang="en-CA"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76783" y="1904999"/>
            <a:ext cx="11836176" cy="4495801"/>
          </a:xfrm>
        </p:spPr>
        <p:txBody>
          <a:bodyPr>
            <a:normAutofit fontScale="92500"/>
          </a:bodyPr>
          <a:lstStyle/>
          <a:p>
            <a:pPr algn="just">
              <a:lnSpc>
                <a:spcPct val="100000"/>
              </a:lnSpc>
            </a:pPr>
            <a:r>
              <a:rPr lang="en-US" sz="1200" b="0" i="0" dirty="0">
                <a:effectLst/>
                <a:latin typeface="Times New Roman" panose="02020603050405020304" pitchFamily="18" charset="0"/>
                <a:cs typeface="Times New Roman" panose="02020603050405020304" pitchFamily="18" charset="0"/>
              </a:rPr>
              <a:t>As for some of the questions that we will be asking from our analysis will be: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max and min in office building sales within the last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the inventory of office buildings with the following, as well as what years we saw increase and decrease in inventory:</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Existing</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Under construction</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Construction starts</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Demolitions and deliverables -Identify Vacancy rates and occupancy rates, through the ten years. Has it been consistent or not? In what years did the market experience a downturn and up turn.</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sales volume by location, types of transactions, types of buyers and sellers, who are the big players and what percentage of the market they occupy</a:t>
            </a:r>
            <a:r>
              <a:rPr lang="en-US" sz="1200" dirty="0">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rPr>
              <a:t>Has this been consistent through out the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calculate interest rates for the past 10 years. Is there a relationship between interest rate and sales volume? If so, provide examples within the data (annual sales, year, and the driving force)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two major Canadian REITs, visualize their ten-year stock growth, to find out if there are any correlation exists between REIT stock growth and CRE market.</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showcase the net absorptio</a:t>
            </a:r>
            <a:r>
              <a:rPr lang="en-US" sz="1200" dirty="0">
                <a:latin typeface="Times New Roman" panose="02020603050405020304" pitchFamily="18" charset="0"/>
                <a:cs typeface="Times New Roman" panose="02020603050405020304" pitchFamily="18" charset="0"/>
              </a:rPr>
              <a:t>n. </a:t>
            </a:r>
            <a:r>
              <a:rPr lang="en-US" sz="1200" b="0" i="0" dirty="0">
                <a:effectLst/>
                <a:latin typeface="Times New Roman" panose="02020603050405020304" pitchFamily="18" charset="0"/>
                <a:cs typeface="Times New Roman" panose="02020603050405020304" pitchFamily="18" charset="0"/>
              </a:rPr>
              <a:t>Has the demand increased or decreased over the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Does Toronto have experience strong growth in inventory, sales volume, rental market increase, occupancy rate, new construction and under construction? What are some of the driving factors of the growth?</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down turns and up turn in each market and specify the driving force for such results.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What are the property's area’s major economic drivers? Who are the major tenants or corporations? What is the average rate of return on investment (and is that trending upward or downward)?</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For our project, we will obtain some of our data regarding the commercial real estate market from COSTAR.com. We will obtain our historical annual interest rate from 2012-2022 via bank of Canada.</a:t>
            </a:r>
          </a:p>
          <a:p>
            <a:pPr marL="201168" lvl="1" indent="0" algn="just">
              <a:lnSpc>
                <a:spcPct val="100000"/>
              </a:lnSpc>
              <a:buNone/>
            </a:pPr>
            <a:r>
              <a:rPr lang="en-US" sz="1200" b="0" i="0" dirty="0">
                <a:effectLst/>
                <a:latin typeface="Times New Roman" panose="02020603050405020304" pitchFamily="18" charset="0"/>
                <a:cs typeface="Times New Roman" panose="02020603050405020304" pitchFamily="18" charset="0"/>
              </a:rPr>
              <a:t>As per the data regarding stock on REITS, we will generate a 10-year data stock history for particular REITS from reitreport.ca.</a:t>
            </a:r>
          </a:p>
        </p:txBody>
      </p:sp>
      <p:sp>
        <p:nvSpPr>
          <p:cNvPr id="41" name="Rectangle 40">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765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D08445-113E-1635-9B31-4A3AA1977A93}"/>
              </a:ext>
            </a:extLst>
          </p:cNvPr>
          <p:cNvSpPr>
            <a:spLocks noGrp="1"/>
          </p:cNvSpPr>
          <p:nvPr>
            <p:ph type="title"/>
          </p:nvPr>
        </p:nvSpPr>
        <p:spPr>
          <a:xfrm>
            <a:off x="484814" y="640081"/>
            <a:ext cx="3659246" cy="2566652"/>
          </a:xfrm>
        </p:spPr>
        <p:txBody>
          <a:bodyPr vert="horz" lIns="91440" tIns="45720" rIns="91440" bIns="45720" rtlCol="0" anchor="b">
            <a:normAutofit/>
          </a:bodyPr>
          <a:lstStyle/>
          <a:p>
            <a:r>
              <a:rPr lang="en-US" sz="4200">
                <a:solidFill>
                  <a:schemeClr val="tx1"/>
                </a:solidFill>
              </a:rPr>
              <a:t>Commercial Real Estate Sales Analysis (Office)</a:t>
            </a:r>
          </a:p>
        </p:txBody>
      </p:sp>
      <p:sp>
        <p:nvSpPr>
          <p:cNvPr id="4" name="Text Placeholder 3">
            <a:extLst>
              <a:ext uri="{FF2B5EF4-FFF2-40B4-BE49-F238E27FC236}">
                <a16:creationId xmlns:a16="http://schemas.microsoft.com/office/drawing/2014/main" id="{76AAF57D-08F2-D391-651D-BBFFD03E1825}"/>
              </a:ext>
            </a:extLst>
          </p:cNvPr>
          <p:cNvSpPr>
            <a:spLocks noGrp="1"/>
          </p:cNvSpPr>
          <p:nvPr>
            <p:ph type="body" sz="half" idx="2"/>
          </p:nvPr>
        </p:nvSpPr>
        <p:spPr>
          <a:xfrm>
            <a:off x="484814" y="3651268"/>
            <a:ext cx="3659246" cy="2510689"/>
          </a:xfrm>
        </p:spPr>
        <p:txBody>
          <a:bodyPr vert="horz" lIns="91440" tIns="45720" rIns="91440" bIns="45720" rtlCol="0">
            <a:normAutofit/>
          </a:bodyPr>
          <a:lstStyle/>
          <a:p>
            <a:pPr>
              <a:lnSpc>
                <a:spcPct val="100000"/>
              </a:lnSpc>
            </a:pPr>
            <a:r>
              <a:rPr lang="en-US" cap="all" spc="200" dirty="0">
                <a:solidFill>
                  <a:schemeClr val="tx1"/>
                </a:solidFill>
              </a:rPr>
              <a:t>Sales volume by year 2012-2022</a:t>
            </a:r>
          </a:p>
          <a:p>
            <a:pPr>
              <a:lnSpc>
                <a:spcPct val="100000"/>
              </a:lnSpc>
            </a:pPr>
            <a:r>
              <a:rPr lang="en-US" cap="all" spc="200" dirty="0">
                <a:solidFill>
                  <a:schemeClr val="tx1"/>
                </a:solidFill>
              </a:rPr>
              <a:t>Vs</a:t>
            </a:r>
          </a:p>
          <a:p>
            <a:pPr>
              <a:lnSpc>
                <a:spcPct val="100000"/>
              </a:lnSpc>
            </a:pPr>
            <a:r>
              <a:rPr lang="en-US" cap="all" spc="200" dirty="0">
                <a:solidFill>
                  <a:schemeClr val="tx1"/>
                </a:solidFill>
              </a:rPr>
              <a:t>Total Sales volume by quarterly 2012-2022 </a:t>
            </a:r>
          </a:p>
        </p:txBody>
      </p:sp>
      <p:pic>
        <p:nvPicPr>
          <p:cNvPr id="8" name="Picture 7" descr="Chart, line chart">
            <a:extLst>
              <a:ext uri="{FF2B5EF4-FFF2-40B4-BE49-F238E27FC236}">
                <a16:creationId xmlns:a16="http://schemas.microsoft.com/office/drawing/2014/main" id="{82217193-D1DB-CFDD-A52A-15AA6214ABCC}"/>
              </a:ext>
            </a:extLst>
          </p:cNvPr>
          <p:cNvPicPr>
            <a:picLocks noChangeAspect="1"/>
          </p:cNvPicPr>
          <p:nvPr/>
        </p:nvPicPr>
        <p:blipFill rotWithShape="1">
          <a:blip r:embed="rId2">
            <a:extLst>
              <a:ext uri="{28A0092B-C50C-407E-A947-70E740481C1C}">
                <a14:useLocalDpi xmlns:a14="http://schemas.microsoft.com/office/drawing/2010/main" val="0"/>
              </a:ext>
            </a:extLst>
          </a:blip>
          <a:srcRect t="10459" r="-1" b="-1"/>
          <a:stretch/>
        </p:blipFill>
        <p:spPr>
          <a:xfrm>
            <a:off x="4635092" y="10"/>
            <a:ext cx="7556906" cy="3383270"/>
          </a:xfrm>
          <a:prstGeom prst="rect">
            <a:avLst/>
          </a:prstGeom>
        </p:spPr>
      </p:pic>
      <p:cxnSp>
        <p:nvCxnSpPr>
          <p:cNvPr id="19" name="Straight Connector 18">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Content Placeholder 5" descr="Chart, bar chart&#10;&#10;Description automatically generated">
            <a:extLst>
              <a:ext uri="{FF2B5EF4-FFF2-40B4-BE49-F238E27FC236}">
                <a16:creationId xmlns:a16="http://schemas.microsoft.com/office/drawing/2014/main" id="{877940D1-A079-7D72-A812-CD7C9D0E2E7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912" r="1600" b="-1"/>
          <a:stretch/>
        </p:blipFill>
        <p:spPr>
          <a:xfrm>
            <a:off x="4635097" y="3474720"/>
            <a:ext cx="7556889" cy="3383280"/>
          </a:xfrm>
          <a:prstGeom prst="rect">
            <a:avLst/>
          </a:prstGeom>
        </p:spPr>
      </p:pic>
    </p:spTree>
    <p:extLst>
      <p:ext uri="{BB962C8B-B14F-4D97-AF65-F5344CB8AC3E}">
        <p14:creationId xmlns:p14="http://schemas.microsoft.com/office/powerpoint/2010/main" val="2446296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5" name="Straight Connector 6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3004C4-274F-5C66-DFA8-79613C8FB8F8}"/>
              </a:ext>
            </a:extLst>
          </p:cNvPr>
          <p:cNvSpPr>
            <a:spLocks noGrp="1"/>
          </p:cNvSpPr>
          <p:nvPr>
            <p:ph type="title"/>
          </p:nvPr>
        </p:nvSpPr>
        <p:spPr>
          <a:xfrm>
            <a:off x="234087" y="970377"/>
            <a:ext cx="4626864" cy="1666501"/>
          </a:xfrm>
        </p:spPr>
        <p:txBody>
          <a:bodyPr vert="horz" lIns="91440" tIns="45720" rIns="91440" bIns="45720" rtlCol="0" anchor="b">
            <a:normAutofit fontScale="90000"/>
          </a:bodyPr>
          <a:lstStyle/>
          <a:p>
            <a:pPr algn="ctr"/>
            <a:r>
              <a:rPr lang="en-US" sz="4000" dirty="0">
                <a:solidFill>
                  <a:schemeClr val="tx1"/>
                </a:solidFill>
              </a:rPr>
              <a:t>TOTAL TRANSACTION BY TYPES OF BUYERS AND SELLERS </a:t>
            </a:r>
            <a:br>
              <a:rPr lang="en-US" sz="4000" dirty="0">
                <a:solidFill>
                  <a:schemeClr val="tx1"/>
                </a:solidFill>
              </a:rPr>
            </a:br>
            <a:endParaRPr lang="en-US" sz="4000" dirty="0">
              <a:solidFill>
                <a:schemeClr val="tx1"/>
              </a:solidFill>
            </a:endParaRPr>
          </a:p>
        </p:txBody>
      </p:sp>
      <p:cxnSp>
        <p:nvCxnSpPr>
          <p:cNvPr id="69" name="Straight Connector 6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descr="Chart, bar chart&#10;&#10;Description automatically generated">
            <a:extLst>
              <a:ext uri="{FF2B5EF4-FFF2-40B4-BE49-F238E27FC236}">
                <a16:creationId xmlns:a16="http://schemas.microsoft.com/office/drawing/2014/main" id="{35818E78-A539-D388-22E7-E19BF32DD3F4}"/>
              </a:ext>
            </a:extLst>
          </p:cNvPr>
          <p:cNvPicPr>
            <a:picLocks noChangeAspect="1"/>
          </p:cNvPicPr>
          <p:nvPr/>
        </p:nvPicPr>
        <p:blipFill rotWithShape="1">
          <a:blip r:embed="rId2">
            <a:extLst>
              <a:ext uri="{28A0092B-C50C-407E-A947-70E740481C1C}">
                <a14:useLocalDpi xmlns:a14="http://schemas.microsoft.com/office/drawing/2010/main" val="0"/>
              </a:ext>
            </a:extLst>
          </a:blip>
          <a:srcRect l="3207" r="3" b="3"/>
          <a:stretch/>
        </p:blipFill>
        <p:spPr>
          <a:xfrm>
            <a:off x="5574930" y="447678"/>
            <a:ext cx="5778939" cy="2820455"/>
          </a:xfrm>
          <a:prstGeom prst="rect">
            <a:avLst/>
          </a:prstGeom>
        </p:spPr>
      </p:pic>
      <p:pic>
        <p:nvPicPr>
          <p:cNvPr id="6" name="Content Placeholder 5" descr="Chart, bar chart&#10;&#10;Description automatically generated">
            <a:extLst>
              <a:ext uri="{FF2B5EF4-FFF2-40B4-BE49-F238E27FC236}">
                <a16:creationId xmlns:a16="http://schemas.microsoft.com/office/drawing/2014/main" id="{87FF0949-18A4-73A0-7DC9-25C51F419FD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69" r="1141" b="3"/>
          <a:stretch/>
        </p:blipFill>
        <p:spPr>
          <a:xfrm>
            <a:off x="5577840" y="3429000"/>
            <a:ext cx="5778939" cy="2795763"/>
          </a:xfrm>
          <a:prstGeom prst="rect">
            <a:avLst/>
          </a:prstGeom>
        </p:spPr>
      </p:pic>
      <p:sp>
        <p:nvSpPr>
          <p:cNvPr id="16" name="Text Placeholder 15">
            <a:extLst>
              <a:ext uri="{FF2B5EF4-FFF2-40B4-BE49-F238E27FC236}">
                <a16:creationId xmlns:a16="http://schemas.microsoft.com/office/drawing/2014/main" id="{981CD7BA-18F6-4F10-3A77-F2B1BB851D91}"/>
              </a:ext>
            </a:extLst>
          </p:cNvPr>
          <p:cNvSpPr>
            <a:spLocks noGrp="1"/>
          </p:cNvSpPr>
          <p:nvPr>
            <p:ph type="body" sz="half" idx="2"/>
          </p:nvPr>
        </p:nvSpPr>
        <p:spPr>
          <a:xfrm>
            <a:off x="643464" y="2523849"/>
            <a:ext cx="5080680" cy="3817311"/>
          </a:xfrm>
        </p:spPr>
        <p:txBody>
          <a:bodyPr>
            <a:normAutofit fontScale="55000" lnSpcReduction="20000"/>
          </a:bodyPr>
          <a:lstStyle/>
          <a:p>
            <a:pPr marL="285750" indent="-285750">
              <a:buFont typeface="Arial" panose="020B0604020202020204" pitchFamily="34" charset="0"/>
              <a:buChar char="•"/>
            </a:pPr>
            <a:r>
              <a:rPr lang="en-CA" sz="2600"/>
              <a:t>Institutional Buyer : $ 1,105,119,505</a:t>
            </a:r>
          </a:p>
          <a:p>
            <a:pPr marL="285750" indent="-285750">
              <a:buFont typeface="Arial" panose="020B0604020202020204" pitchFamily="34" charset="0"/>
              <a:buChar char="•"/>
            </a:pPr>
            <a:r>
              <a:rPr lang="en-CA" sz="2600"/>
              <a:t>REIT/Public Buyer : $ 643,341,793</a:t>
            </a:r>
          </a:p>
          <a:p>
            <a:pPr marL="285750" indent="-285750">
              <a:buFont typeface="Arial" panose="020B0604020202020204" pitchFamily="34" charset="0"/>
              <a:buChar char="•"/>
            </a:pPr>
            <a:r>
              <a:rPr lang="en-CA" sz="2600"/>
              <a:t>Private Equity Buyer : $ 876,963,293</a:t>
            </a:r>
          </a:p>
          <a:p>
            <a:pPr marL="285750" indent="-285750">
              <a:buFont typeface="Arial" panose="020B0604020202020204" pitchFamily="34" charset="0"/>
              <a:buChar char="•"/>
            </a:pPr>
            <a:r>
              <a:rPr lang="en-CA" sz="2600"/>
              <a:t>Private Buyer: $ 94,469,553</a:t>
            </a:r>
          </a:p>
          <a:p>
            <a:pPr marL="285750" indent="-285750">
              <a:buFont typeface="Arial" panose="020B0604020202020204" pitchFamily="34" charset="0"/>
              <a:buChar char="•"/>
            </a:pPr>
            <a:r>
              <a:rPr lang="en-CA" sz="2600"/>
              <a:t>User Buyer : $ 271,923,964</a:t>
            </a:r>
          </a:p>
          <a:p>
            <a:pPr marL="285750" indent="-285750">
              <a:buFont typeface="Arial" panose="020B0604020202020204" pitchFamily="34" charset="0"/>
              <a:buChar char="•"/>
            </a:pPr>
            <a:r>
              <a:rPr lang="en-CA" sz="2600"/>
              <a:t>Institutional Seller : $ 9,424,549,672</a:t>
            </a:r>
          </a:p>
          <a:p>
            <a:pPr marL="285750" indent="-285750">
              <a:buFont typeface="Arial" panose="020B0604020202020204" pitchFamily="34" charset="0"/>
              <a:buChar char="•"/>
            </a:pPr>
            <a:r>
              <a:rPr lang="en-CA" sz="2600"/>
              <a:t>REIT/Public Seller : $ 1,260,550,568</a:t>
            </a:r>
          </a:p>
          <a:p>
            <a:pPr marL="285750" indent="-285750">
              <a:buFont typeface="Arial" panose="020B0604020202020204" pitchFamily="34" charset="0"/>
              <a:buChar char="•"/>
            </a:pPr>
            <a:r>
              <a:rPr lang="en-CA" sz="2600"/>
              <a:t>Private Equity Seller : $ 800,657,500</a:t>
            </a:r>
          </a:p>
          <a:p>
            <a:pPr marL="285750" indent="-285750">
              <a:buFont typeface="Arial" panose="020B0604020202020204" pitchFamily="34" charset="0"/>
              <a:buChar char="•"/>
            </a:pPr>
            <a:r>
              <a:rPr lang="en-CA" sz="2600"/>
              <a:t>Private Seller: $ 91,479,816</a:t>
            </a:r>
          </a:p>
          <a:p>
            <a:pPr marL="285750" indent="-285750">
              <a:buFont typeface="Arial" panose="020B0604020202020204" pitchFamily="34" charset="0"/>
              <a:buChar char="•"/>
            </a:pPr>
            <a:r>
              <a:rPr lang="en-CA" sz="2600"/>
              <a:t>User Buyer Seller:  $ 817,632,598</a:t>
            </a:r>
          </a:p>
          <a:p>
            <a:endParaRPr lang="en-CA"/>
          </a:p>
          <a:p>
            <a:endParaRPr lang="en-CA" dirty="0"/>
          </a:p>
        </p:txBody>
      </p:sp>
    </p:spTree>
    <p:extLst>
      <p:ext uri="{BB962C8B-B14F-4D97-AF65-F5344CB8AC3E}">
        <p14:creationId xmlns:p14="http://schemas.microsoft.com/office/powerpoint/2010/main" val="402301231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6630-651B-E468-E02C-0C5FF521BBAE}"/>
              </a:ext>
            </a:extLst>
          </p:cNvPr>
          <p:cNvSpPr>
            <a:spLocks noGrp="1"/>
          </p:cNvSpPr>
          <p:nvPr>
            <p:ph type="title"/>
          </p:nvPr>
        </p:nvSpPr>
        <p:spPr/>
        <p:txBody>
          <a:bodyPr/>
          <a:lstStyle/>
          <a:p>
            <a:r>
              <a:rPr lang="en-CA" dirty="0"/>
              <a:t>TOTAL TRANSACTIONS BY TRANSACTION TYPE</a:t>
            </a:r>
          </a:p>
        </p:txBody>
      </p:sp>
      <p:pic>
        <p:nvPicPr>
          <p:cNvPr id="6" name="Content Placeholder 5" descr="Chart, bar chart&#10;&#10;Description automatically generated">
            <a:extLst>
              <a:ext uri="{FF2B5EF4-FFF2-40B4-BE49-F238E27FC236}">
                <a16:creationId xmlns:a16="http://schemas.microsoft.com/office/drawing/2014/main" id="{F1266A48-6661-18FF-725A-07E9AEEE87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2020" y="1342912"/>
            <a:ext cx="7459979" cy="4234089"/>
          </a:xfrm>
        </p:spPr>
      </p:pic>
      <p:sp>
        <p:nvSpPr>
          <p:cNvPr id="4" name="Text Placeholder 3">
            <a:extLst>
              <a:ext uri="{FF2B5EF4-FFF2-40B4-BE49-F238E27FC236}">
                <a16:creationId xmlns:a16="http://schemas.microsoft.com/office/drawing/2014/main" id="{B9AE461D-52A5-D0D7-C762-3F669A52DC5D}"/>
              </a:ext>
            </a:extLst>
          </p:cNvPr>
          <p:cNvSpPr>
            <a:spLocks noGrp="1"/>
          </p:cNvSpPr>
          <p:nvPr>
            <p:ph type="body" sz="half" idx="2"/>
          </p:nvPr>
        </p:nvSpPr>
        <p:spPr>
          <a:xfrm>
            <a:off x="510115" y="3043050"/>
            <a:ext cx="3517567" cy="3064505"/>
          </a:xfrm>
        </p:spPr>
        <p:txBody>
          <a:bodyPr/>
          <a:lstStyle/>
          <a:p>
            <a:r>
              <a:rPr lang="en-CA" dirty="0"/>
              <a:t>INDIVIDUAL : $ 1,167,454,792</a:t>
            </a:r>
          </a:p>
          <a:p>
            <a:r>
              <a:rPr lang="en-CA" dirty="0"/>
              <a:t>PORTFOLIO : $ 1,747,278,825</a:t>
            </a:r>
          </a:p>
          <a:p>
            <a:r>
              <a:rPr lang="en-CA" dirty="0"/>
              <a:t>CONDO : $ 47,411,748</a:t>
            </a:r>
          </a:p>
        </p:txBody>
      </p:sp>
    </p:spTree>
    <p:extLst>
      <p:ext uri="{BB962C8B-B14F-4D97-AF65-F5344CB8AC3E}">
        <p14:creationId xmlns:p14="http://schemas.microsoft.com/office/powerpoint/2010/main" val="1251615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16E-9DC5-EBCC-D2FC-40907D620B32}"/>
              </a:ext>
            </a:extLst>
          </p:cNvPr>
          <p:cNvSpPr>
            <a:spLocks noGrp="1"/>
          </p:cNvSpPr>
          <p:nvPr>
            <p:ph type="title"/>
          </p:nvPr>
        </p:nvSpPr>
        <p:spPr/>
        <p:txBody>
          <a:bodyPr/>
          <a:lstStyle/>
          <a:p>
            <a:r>
              <a:rPr lang="en-CA" dirty="0"/>
              <a:t>CAP RATE VS INTEREST RATE HISTORICAL QUARTERLY </a:t>
            </a:r>
          </a:p>
        </p:txBody>
      </p:sp>
      <p:pic>
        <p:nvPicPr>
          <p:cNvPr id="6" name="Content Placeholder 5" descr="Chart, line chart&#10;&#10;Description automatically generated">
            <a:extLst>
              <a:ext uri="{FF2B5EF4-FFF2-40B4-BE49-F238E27FC236}">
                <a16:creationId xmlns:a16="http://schemas.microsoft.com/office/drawing/2014/main" id="{BF116261-C98B-4B91-B4F5-C44D4611C1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740" y="2960370"/>
            <a:ext cx="7414259" cy="3417570"/>
          </a:xfrm>
        </p:spPr>
      </p:pic>
      <p:sp>
        <p:nvSpPr>
          <p:cNvPr id="4" name="Text Placeholder 3">
            <a:extLst>
              <a:ext uri="{FF2B5EF4-FFF2-40B4-BE49-F238E27FC236}">
                <a16:creationId xmlns:a16="http://schemas.microsoft.com/office/drawing/2014/main" id="{80900E1B-F749-A0D0-71CB-BB5CBF335F03}"/>
              </a:ext>
            </a:extLst>
          </p:cNvPr>
          <p:cNvSpPr>
            <a:spLocks noGrp="1"/>
          </p:cNvSpPr>
          <p:nvPr>
            <p:ph type="body" sz="half" idx="2"/>
          </p:nvPr>
        </p:nvSpPr>
        <p:spPr/>
        <p:txBody>
          <a:bodyPr/>
          <a:lstStyle/>
          <a:p>
            <a:r>
              <a:rPr lang="en-CA" dirty="0"/>
              <a:t>Seeing the trend between both interest rate and cap rate, it is evident that there is a coloration between the two, as similar lows and highs can be seen in both graphs. </a:t>
            </a:r>
          </a:p>
        </p:txBody>
      </p:sp>
      <p:pic>
        <p:nvPicPr>
          <p:cNvPr id="8" name="Picture 7" descr="Chart, line chart&#10;&#10;Description automatically generated">
            <a:extLst>
              <a:ext uri="{FF2B5EF4-FFF2-40B4-BE49-F238E27FC236}">
                <a16:creationId xmlns:a16="http://schemas.microsoft.com/office/drawing/2014/main" id="{F0C45721-3D96-CF62-5735-B1F740CBB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672" y="1"/>
            <a:ext cx="7192328" cy="3094426"/>
          </a:xfrm>
          <a:prstGeom prst="rect">
            <a:avLst/>
          </a:prstGeom>
        </p:spPr>
      </p:pic>
    </p:spTree>
    <p:extLst>
      <p:ext uri="{BB962C8B-B14F-4D97-AF65-F5344CB8AC3E}">
        <p14:creationId xmlns:p14="http://schemas.microsoft.com/office/powerpoint/2010/main" val="4091189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0" name="Straight Connector 5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Rectangle 5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B1EF21D-2FCD-4AE6-B17B-F213E6BA9BB5}"/>
              </a:ext>
            </a:extLst>
          </p:cNvPr>
          <p:cNvSpPr>
            <a:spLocks noGrp="1"/>
          </p:cNvSpPr>
          <p:nvPr>
            <p:ph type="title"/>
          </p:nvPr>
        </p:nvSpPr>
        <p:spPr>
          <a:xfrm>
            <a:off x="272143" y="516836"/>
            <a:ext cx="5823858" cy="1210288"/>
          </a:xfrm>
        </p:spPr>
        <p:txBody>
          <a:bodyPr vert="horz" lIns="91440" tIns="45720" rIns="91440" bIns="45720" rtlCol="0" anchor="b">
            <a:normAutofit/>
          </a:bodyPr>
          <a:lstStyle/>
          <a:p>
            <a:pPr algn="ctr"/>
            <a:r>
              <a:rPr lang="en-US" sz="4000" dirty="0"/>
              <a:t>TOP BUYERS </a:t>
            </a:r>
          </a:p>
        </p:txBody>
      </p:sp>
      <p:cxnSp>
        <p:nvCxnSpPr>
          <p:cNvPr id="62" name="Straight Connector 5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98E1650-2F6D-EAF2-72BC-FBB7DDD83E1E}"/>
              </a:ext>
            </a:extLst>
          </p:cNvPr>
          <p:cNvSpPr>
            <a:spLocks noGrp="1"/>
          </p:cNvSpPr>
          <p:nvPr>
            <p:ph type="body" sz="half" idx="2"/>
          </p:nvPr>
        </p:nvSpPr>
        <p:spPr>
          <a:xfrm>
            <a:off x="272143" y="2523850"/>
            <a:ext cx="5823856" cy="3365122"/>
          </a:xfrm>
        </p:spPr>
        <p:txBody>
          <a:bodyPr vert="horz" lIns="0" tIns="45720" rIns="0" bIns="45720" rtlCol="0">
            <a:normAutofit/>
          </a:bodyPr>
          <a:lstStyle/>
          <a:p>
            <a:pPr>
              <a:lnSpc>
                <a:spcPct val="100000"/>
              </a:lnSpc>
            </a:pPr>
            <a:endParaRPr lang="en-US" dirty="0"/>
          </a:p>
        </p:txBody>
      </p:sp>
      <p:pic>
        <p:nvPicPr>
          <p:cNvPr id="6" name="Content Placeholder 5" descr="Chart, bar chart&#10;&#10;Description automatically generated">
            <a:extLst>
              <a:ext uri="{FF2B5EF4-FFF2-40B4-BE49-F238E27FC236}">
                <a16:creationId xmlns:a16="http://schemas.microsoft.com/office/drawing/2014/main" id="{F539A1C0-27CD-0C1A-648F-3039B0688F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217" r="-2" b="6636"/>
          <a:stretch/>
        </p:blipFill>
        <p:spPr>
          <a:xfrm>
            <a:off x="6519416" y="424542"/>
            <a:ext cx="5562465" cy="6270171"/>
          </a:xfrm>
          <a:prstGeom prst="rect">
            <a:avLst/>
          </a:prstGeom>
        </p:spPr>
      </p:pic>
      <p:graphicFrame>
        <p:nvGraphicFramePr>
          <p:cNvPr id="12" name="Table 11">
            <a:extLst>
              <a:ext uri="{FF2B5EF4-FFF2-40B4-BE49-F238E27FC236}">
                <a16:creationId xmlns:a16="http://schemas.microsoft.com/office/drawing/2014/main" id="{3C1D4936-C308-AB1D-C98D-14BC7C3BC110}"/>
              </a:ext>
            </a:extLst>
          </p:cNvPr>
          <p:cNvGraphicFramePr>
            <a:graphicFrameLocks noGrp="1"/>
          </p:cNvGraphicFramePr>
          <p:nvPr/>
        </p:nvGraphicFramePr>
        <p:xfrm>
          <a:off x="117701" y="2067636"/>
          <a:ext cx="6291596" cy="4627074"/>
        </p:xfrm>
        <a:graphic>
          <a:graphicData uri="http://schemas.openxmlformats.org/drawingml/2006/table">
            <a:tbl>
              <a:tblPr firstRow="1" firstCol="1" bandRow="1">
                <a:tableStyleId>{5C22544A-7EE6-4342-B048-85BDC9FD1C3A}</a:tableStyleId>
              </a:tblPr>
              <a:tblGrid>
                <a:gridCol w="3145798">
                  <a:extLst>
                    <a:ext uri="{9D8B030D-6E8A-4147-A177-3AD203B41FA5}">
                      <a16:colId xmlns:a16="http://schemas.microsoft.com/office/drawing/2014/main" val="2391329483"/>
                    </a:ext>
                  </a:extLst>
                </a:gridCol>
                <a:gridCol w="3145798">
                  <a:extLst>
                    <a:ext uri="{9D8B030D-6E8A-4147-A177-3AD203B41FA5}">
                      <a16:colId xmlns:a16="http://schemas.microsoft.com/office/drawing/2014/main" val="3809848873"/>
                    </a:ext>
                  </a:extLst>
                </a:gridCol>
              </a:tblGrid>
              <a:tr h="419447">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10265443"/>
                  </a:ext>
                </a:extLst>
              </a:tr>
              <a:tr h="419447">
                <a:tc>
                  <a:txBody>
                    <a:bodyPr/>
                    <a:lstStyle/>
                    <a:p>
                      <a:pPr algn="r">
                        <a:lnSpc>
                          <a:spcPct val="107000"/>
                        </a:lnSpc>
                        <a:spcAft>
                          <a:spcPts val="1200"/>
                        </a:spcAft>
                      </a:pPr>
                      <a:r>
                        <a:rPr lang="en-CA" sz="900">
                          <a:effectLst/>
                        </a:rPr>
                        <a:t>Top Buyers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95822399"/>
                  </a:ext>
                </a:extLst>
              </a:tr>
              <a:tr h="378818">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$2,226,803,633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238821029"/>
                  </a:ext>
                </a:extLst>
              </a:tr>
              <a:tr h="378818">
                <a:tc>
                  <a:txBody>
                    <a:bodyPr/>
                    <a:lstStyle/>
                    <a:p>
                      <a:pPr algn="r">
                        <a:lnSpc>
                          <a:spcPct val="107000"/>
                        </a:lnSpc>
                        <a:spcAft>
                          <a:spcPts val="1200"/>
                        </a:spcAft>
                      </a:pPr>
                      <a:r>
                        <a:rPr lang="en-CA" sz="900">
                          <a:effectLst/>
                        </a:rPr>
                        <a:t>Ponte Gadea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$1,347,996,838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973225825"/>
                  </a:ext>
                </a:extLst>
              </a:tr>
              <a:tr h="378818">
                <a:tc>
                  <a:txBody>
                    <a:bodyPr/>
                    <a:lstStyle/>
                    <a:p>
                      <a:pPr algn="r">
                        <a:lnSpc>
                          <a:spcPct val="107000"/>
                        </a:lnSpc>
                        <a:spcAft>
                          <a:spcPts val="1200"/>
                        </a:spcAft>
                      </a:pPr>
                      <a:r>
                        <a:rPr lang="en-CA" sz="900">
                          <a:effectLst/>
                        </a:rPr>
                        <a:t>Slate Asset Management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$1,231,803,018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205199694"/>
                  </a:ext>
                </a:extLst>
              </a:tr>
              <a:tr h="378818">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$1,073,292,907</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332236416"/>
                  </a:ext>
                </a:extLst>
              </a:tr>
              <a:tr h="378818">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$1,003,094,846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947824267"/>
                  </a:ext>
                </a:extLst>
              </a:tr>
              <a:tr h="378818">
                <a:tc>
                  <a:txBody>
                    <a:bodyPr/>
                    <a:lstStyle/>
                    <a:p>
                      <a:pPr algn="r">
                        <a:lnSpc>
                          <a:spcPct val="107000"/>
                        </a:lnSpc>
                        <a:spcAft>
                          <a:spcPts val="1200"/>
                        </a:spcAft>
                      </a:pPr>
                      <a:r>
                        <a:rPr lang="en-CA" sz="900">
                          <a:effectLst/>
                        </a:rPr>
                        <a:t>Power Corporation of Canada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$943,085,930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557043520"/>
                  </a:ext>
                </a:extLst>
              </a:tr>
              <a:tr h="378818">
                <a:tc>
                  <a:txBody>
                    <a:bodyPr/>
                    <a:lstStyle/>
                    <a:p>
                      <a:pPr algn="r">
                        <a:lnSpc>
                          <a:spcPct val="107000"/>
                        </a:lnSpc>
                        <a:spcAft>
                          <a:spcPts val="1200"/>
                        </a:spcAft>
                      </a:pPr>
                      <a:r>
                        <a:rPr lang="en-CA" sz="900">
                          <a:effectLst/>
                        </a:rPr>
                        <a:t>Allied Properties Real Estate Investment Trust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$821,663,343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3609053"/>
                  </a:ext>
                </a:extLst>
              </a:tr>
              <a:tr h="378818">
                <a:tc>
                  <a:txBody>
                    <a:bodyPr/>
                    <a:lstStyle/>
                    <a:p>
                      <a:pPr algn="r">
                        <a:lnSpc>
                          <a:spcPct val="107000"/>
                        </a:lnSpc>
                        <a:spcAft>
                          <a:spcPts val="1200"/>
                        </a:spcAft>
                      </a:pPr>
                      <a:r>
                        <a:rPr lang="en-CA" sz="900">
                          <a:effectLst/>
                        </a:rPr>
                        <a:t>Blue Owl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$810,908,292</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81384141"/>
                  </a:ext>
                </a:extLst>
              </a:tr>
              <a:tr h="378818">
                <a:tc>
                  <a:txBody>
                    <a:bodyPr/>
                    <a:lstStyle/>
                    <a:p>
                      <a:pPr algn="r">
                        <a:lnSpc>
                          <a:spcPct val="107000"/>
                        </a:lnSpc>
                        <a:spcAft>
                          <a:spcPts val="1200"/>
                        </a:spcAft>
                      </a:pPr>
                      <a:r>
                        <a:rPr lang="en-CA" sz="900">
                          <a:effectLst/>
                        </a:rPr>
                        <a:t>Dadco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$800,657,500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53451814"/>
                  </a:ext>
                </a:extLst>
              </a:tr>
              <a:tr h="378818">
                <a:tc>
                  <a:txBody>
                    <a:bodyPr/>
                    <a:lstStyle/>
                    <a:p>
                      <a:pPr algn="r">
                        <a:lnSpc>
                          <a:spcPct val="107000"/>
                        </a:lnSpc>
                        <a:spcAft>
                          <a:spcPts val="1200"/>
                        </a:spcAft>
                      </a:pPr>
                      <a:r>
                        <a:rPr lang="en-CA" sz="900">
                          <a:effectLst/>
                        </a:rPr>
                        <a:t>Starlight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$789,100,001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118534028"/>
                  </a:ext>
                </a:extLst>
              </a:tr>
            </a:tbl>
          </a:graphicData>
        </a:graphic>
      </p:graphicFrame>
    </p:spTree>
    <p:extLst>
      <p:ext uri="{BB962C8B-B14F-4D97-AF65-F5344CB8AC3E}">
        <p14:creationId xmlns:p14="http://schemas.microsoft.com/office/powerpoint/2010/main" val="388202513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1999-A2E3-87D3-9691-93B5EEDCD9A0}"/>
              </a:ext>
            </a:extLst>
          </p:cNvPr>
          <p:cNvSpPr>
            <a:spLocks noGrp="1"/>
          </p:cNvSpPr>
          <p:nvPr>
            <p:ph type="title"/>
          </p:nvPr>
        </p:nvSpPr>
        <p:spPr>
          <a:xfrm>
            <a:off x="643466" y="786384"/>
            <a:ext cx="3517567" cy="781159"/>
          </a:xfrm>
        </p:spPr>
        <p:txBody>
          <a:bodyPr/>
          <a:lstStyle/>
          <a:p>
            <a:pPr algn="ctr"/>
            <a:r>
              <a:rPr lang="en-CA" dirty="0"/>
              <a:t>TOP SELLERS</a:t>
            </a:r>
          </a:p>
        </p:txBody>
      </p:sp>
      <p:pic>
        <p:nvPicPr>
          <p:cNvPr id="6" name="Content Placeholder 5" descr="Chart, bar chart&#10;&#10;Description automatically generated">
            <a:extLst>
              <a:ext uri="{FF2B5EF4-FFF2-40B4-BE49-F238E27FC236}">
                <a16:creationId xmlns:a16="http://schemas.microsoft.com/office/drawing/2014/main" id="{D06C24B1-325D-094A-080A-7C47E0D1A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9413" y="919503"/>
            <a:ext cx="5927725" cy="5080907"/>
          </a:xfrm>
        </p:spPr>
      </p:pic>
      <p:sp>
        <p:nvSpPr>
          <p:cNvPr id="4" name="Text Placeholder 3">
            <a:extLst>
              <a:ext uri="{FF2B5EF4-FFF2-40B4-BE49-F238E27FC236}">
                <a16:creationId xmlns:a16="http://schemas.microsoft.com/office/drawing/2014/main" id="{E9D4942F-0DCC-FA38-3468-5B15031EF95E}"/>
              </a:ext>
            </a:extLst>
          </p:cNvPr>
          <p:cNvSpPr>
            <a:spLocks noGrp="1"/>
          </p:cNvSpPr>
          <p:nvPr>
            <p:ph type="body" sz="half" idx="2"/>
          </p:nvPr>
        </p:nvSpPr>
        <p:spPr/>
        <p:txBody>
          <a:bodyPr/>
          <a:lstStyle/>
          <a:p>
            <a:endParaRPr lang="en-CA" dirty="0"/>
          </a:p>
        </p:txBody>
      </p:sp>
      <p:graphicFrame>
        <p:nvGraphicFramePr>
          <p:cNvPr id="12" name="Table 11">
            <a:extLst>
              <a:ext uri="{FF2B5EF4-FFF2-40B4-BE49-F238E27FC236}">
                <a16:creationId xmlns:a16="http://schemas.microsoft.com/office/drawing/2014/main" id="{6C2838D6-B397-25D0-4BDF-F86BC665F517}"/>
              </a:ext>
            </a:extLst>
          </p:cNvPr>
          <p:cNvGraphicFramePr>
            <a:graphicFrameLocks noGrp="1"/>
          </p:cNvGraphicFramePr>
          <p:nvPr/>
        </p:nvGraphicFramePr>
        <p:xfrm>
          <a:off x="106363" y="1567543"/>
          <a:ext cx="4465638" cy="5170716"/>
        </p:xfrm>
        <a:graphic>
          <a:graphicData uri="http://schemas.openxmlformats.org/drawingml/2006/table">
            <a:tbl>
              <a:tblPr firstRow="1" firstCol="1" bandRow="1">
                <a:tableStyleId>{5C22544A-7EE6-4342-B048-85BDC9FD1C3A}</a:tableStyleId>
              </a:tblPr>
              <a:tblGrid>
                <a:gridCol w="2232819">
                  <a:extLst>
                    <a:ext uri="{9D8B030D-6E8A-4147-A177-3AD203B41FA5}">
                      <a16:colId xmlns:a16="http://schemas.microsoft.com/office/drawing/2014/main" val="2828302377"/>
                    </a:ext>
                  </a:extLst>
                </a:gridCol>
                <a:gridCol w="2232819">
                  <a:extLst>
                    <a:ext uri="{9D8B030D-6E8A-4147-A177-3AD203B41FA5}">
                      <a16:colId xmlns:a16="http://schemas.microsoft.com/office/drawing/2014/main" val="504680271"/>
                    </a:ext>
                  </a:extLst>
                </a:gridCol>
              </a:tblGrid>
              <a:tr h="468728">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133482417"/>
                  </a:ext>
                </a:extLst>
              </a:tr>
              <a:tr h="468728">
                <a:tc>
                  <a:txBody>
                    <a:bodyPr/>
                    <a:lstStyle/>
                    <a:p>
                      <a:pPr algn="r">
                        <a:lnSpc>
                          <a:spcPct val="107000"/>
                        </a:lnSpc>
                        <a:spcAft>
                          <a:spcPts val="1200"/>
                        </a:spcAft>
                      </a:pPr>
                      <a:r>
                        <a:rPr lang="en-CA" sz="900">
                          <a:effectLst/>
                        </a:rPr>
                        <a:t>Top Sellers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09664547"/>
                  </a:ext>
                </a:extLst>
              </a:tr>
              <a:tr h="423326">
                <a:tc>
                  <a:txBody>
                    <a:bodyPr/>
                    <a:lstStyle/>
                    <a:p>
                      <a:pPr algn="r">
                        <a:lnSpc>
                          <a:spcPct val="107000"/>
                        </a:lnSpc>
                        <a:spcAft>
                          <a:spcPts val="1200"/>
                        </a:spcAft>
                      </a:pPr>
                      <a:r>
                        <a:rPr lang="en-CA" sz="900" dirty="0">
                          <a:effectLst/>
                        </a:rPr>
                        <a:t>OMERS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$2,416,795,484</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47332537"/>
                  </a:ext>
                </a:extLst>
              </a:tr>
              <a:tr h="423326">
                <a:tc>
                  <a:txBody>
                    <a:bodyPr/>
                    <a:lstStyle/>
                    <a:p>
                      <a:pPr algn="r">
                        <a:lnSpc>
                          <a:spcPct val="107000"/>
                        </a:lnSpc>
                        <a:spcAft>
                          <a:spcPts val="1200"/>
                        </a:spcAft>
                      </a:pPr>
                      <a:r>
                        <a:rPr lang="en-CA" sz="900">
                          <a:effectLst/>
                        </a:rPr>
                        <a:t>Brookfield Asset Management,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$1,817,554,196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8355986"/>
                  </a:ext>
                </a:extLst>
              </a:tr>
              <a:tr h="423326">
                <a:tc>
                  <a:txBody>
                    <a:bodyPr/>
                    <a:lstStyle/>
                    <a:p>
                      <a:pPr algn="r">
                        <a:lnSpc>
                          <a:spcPct val="107000"/>
                        </a:lnSpc>
                        <a:spcAft>
                          <a:spcPts val="1200"/>
                        </a:spcAft>
                      </a:pPr>
                      <a:r>
                        <a:rPr lang="en-CA" sz="900">
                          <a:effectLst/>
                        </a:rPr>
                        <a:t>DREAM Unlimited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$1,690,456,629</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65725881"/>
                  </a:ext>
                </a:extLst>
              </a:tr>
              <a:tr h="423326">
                <a:tc>
                  <a:txBody>
                    <a:bodyPr/>
                    <a:lstStyle/>
                    <a:p>
                      <a:pPr algn="r">
                        <a:lnSpc>
                          <a:spcPct val="107000"/>
                        </a:lnSpc>
                        <a:spcAft>
                          <a:spcPts val="1200"/>
                        </a:spcAft>
                      </a:pPr>
                      <a:r>
                        <a:rPr lang="en-CA" sz="900">
                          <a:effectLst/>
                        </a:rPr>
                        <a:t>Sun Life Financial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$1,173,186,928</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534813363"/>
                  </a:ext>
                </a:extLst>
              </a:tr>
              <a:tr h="423326">
                <a:tc>
                  <a:txBody>
                    <a:bodyPr/>
                    <a:lstStyle/>
                    <a:p>
                      <a:pPr algn="r">
                        <a:lnSpc>
                          <a:spcPct val="107000"/>
                        </a:lnSpc>
                        <a:spcAft>
                          <a:spcPts val="1200"/>
                        </a:spcAft>
                      </a:pPr>
                      <a:r>
                        <a:rPr lang="en-CA" sz="900" dirty="0">
                          <a:effectLst/>
                        </a:rPr>
                        <a:t>H&amp;R Real Estate Investment Trust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$1,159,531,638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872314169"/>
                  </a:ext>
                </a:extLst>
              </a:tr>
              <a:tr h="423326">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$898,240,603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526287820"/>
                  </a:ext>
                </a:extLst>
              </a:tr>
              <a:tr h="423326">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$829,651,016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26210167"/>
                  </a:ext>
                </a:extLst>
              </a:tr>
              <a:tr h="423326">
                <a:tc>
                  <a:txBody>
                    <a:bodyPr/>
                    <a:lstStyle/>
                    <a:p>
                      <a:pPr algn="r">
                        <a:lnSpc>
                          <a:spcPct val="107000"/>
                        </a:lnSpc>
                        <a:spcAft>
                          <a:spcPts val="1200"/>
                        </a:spcAft>
                      </a:pPr>
                      <a:r>
                        <a:rPr lang="en-CA" sz="900">
                          <a:effectLst/>
                        </a:rPr>
                        <a:t>General Electric Company</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$621,950,018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055887477"/>
                  </a:ext>
                </a:extLst>
              </a:tr>
              <a:tr h="423326">
                <a:tc>
                  <a:txBody>
                    <a:bodyPr/>
                    <a:lstStyle/>
                    <a:p>
                      <a:pPr algn="r">
                        <a:lnSpc>
                          <a:spcPct val="107000"/>
                        </a:lnSpc>
                        <a:spcAft>
                          <a:spcPts val="1200"/>
                        </a:spcAft>
                      </a:pPr>
                      <a:r>
                        <a:rPr lang="en-CA" sz="900">
                          <a:effectLst/>
                        </a:rPr>
                        <a:t>BCI</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$606,238,250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13530862"/>
                  </a:ext>
                </a:extLst>
              </a:tr>
              <a:tr h="423326">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$592,163,241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39145086"/>
                  </a:ext>
                </a:extLst>
              </a:tr>
            </a:tbl>
          </a:graphicData>
        </a:graphic>
      </p:graphicFrame>
    </p:spTree>
    <p:extLst>
      <p:ext uri="{BB962C8B-B14F-4D97-AF65-F5344CB8AC3E}">
        <p14:creationId xmlns:p14="http://schemas.microsoft.com/office/powerpoint/2010/main" val="1726645030"/>
      </p:ext>
    </p:extLst>
  </p:cSld>
  <p:clrMapOvr>
    <a:masterClrMapping/>
  </p:clrMapOvr>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405</TotalTime>
  <Words>1397</Words>
  <Application>Microsoft Office PowerPoint</Application>
  <PresentationFormat>Widescreen</PresentationFormat>
  <Paragraphs>111</Paragraphs>
  <Slides>28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-apple-system</vt:lpstr>
      <vt:lpstr>Arial</vt:lpstr>
      <vt:lpstr>Calibri</vt:lpstr>
      <vt:lpstr>Times New Roman</vt:lpstr>
      <vt:lpstr>Tw Cen MT</vt:lpstr>
      <vt:lpstr>RetrospectVTI</vt:lpstr>
      <vt:lpstr>Commercial Real Estate Historical Analysis</vt:lpstr>
      <vt:lpstr>Project Proposal </vt:lpstr>
      <vt:lpstr>Project Proposal </vt:lpstr>
      <vt:lpstr>Commercial Real Estate Sales Analysis (Office)</vt:lpstr>
      <vt:lpstr>TOTAL TRANSACTION BY TYPES OF BUYERS AND SELLERS  </vt:lpstr>
      <vt:lpstr>TOTAL TRANSACTIONS BY TRANSACTION TYPE</vt:lpstr>
      <vt:lpstr>CAP RATE VS INTEREST RATE HISTORICAL QUARTERLY </vt:lpstr>
      <vt:lpstr>TOP BUYERS </vt:lpstr>
      <vt:lpstr>TOP SELLERS</vt:lpstr>
      <vt:lpstr>BUYER VS SELLER ORIGIN</vt:lpstr>
      <vt:lpstr>REIT STOCKS VS INTEREST RATE AND SALES VOLUME</vt:lpstr>
      <vt:lpstr>AVAILABILITY AND VACANCY</vt:lpstr>
      <vt:lpstr>OCCUPANCY AT DELIVERY AND OVERALL OCCUPANCY RATE</vt:lpstr>
      <vt:lpstr>MARKET RATE ($) AND MARKET RENT GROWTH RATE (%)</vt:lpstr>
      <vt:lpstr>MARKET RENT($) AND ASK RENT($)</vt:lpstr>
      <vt:lpstr>MONTHS ON MARKET VS MONTHS TO LEASE VS MONTHS VACANT</vt:lpstr>
      <vt:lpstr>PowerPoint Presentation</vt:lpstr>
      <vt:lpstr>COMPARISON BETWEEN AVERAGE SALE PRICE AND AVERAGE BLDG SF </vt:lpstr>
      <vt:lpstr>Comparison Between Local, National, and Foreign Capital Injection </vt:lpstr>
      <vt:lpstr>Comparison Between Average Land SF and Average Price Per Land SF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Commercial Real Estate Investment Analysis</dc:title>
  <dc:creator>Sargun Singh</dc:creator>
  <cp:lastModifiedBy>Sargun Singh</cp:lastModifiedBy>
  <cp:revision>23</cp:revision>
  <dcterms:created xsi:type="dcterms:W3CDTF">2022-10-10T16:36:10Z</dcterms:created>
  <dcterms:modified xsi:type="dcterms:W3CDTF">2022-10-13T21:45:06Z</dcterms:modified>
</cp:coreProperties>
</file>